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33" r:id="rId2"/>
    <p:sldId id="325" r:id="rId3"/>
    <p:sldId id="265" r:id="rId4"/>
    <p:sldId id="260" r:id="rId5"/>
    <p:sldId id="317" r:id="rId6"/>
    <p:sldId id="261" r:id="rId7"/>
    <p:sldId id="303" r:id="rId8"/>
    <p:sldId id="262" r:id="rId9"/>
    <p:sldId id="304" r:id="rId10"/>
    <p:sldId id="263" r:id="rId11"/>
    <p:sldId id="305" r:id="rId12"/>
    <p:sldId id="264" r:id="rId13"/>
    <p:sldId id="307" r:id="rId14"/>
    <p:sldId id="312" r:id="rId15"/>
    <p:sldId id="318" r:id="rId16"/>
    <p:sldId id="267" r:id="rId17"/>
    <p:sldId id="266" r:id="rId18"/>
    <p:sldId id="326" r:id="rId19"/>
    <p:sldId id="327" r:id="rId20"/>
    <p:sldId id="328" r:id="rId21"/>
    <p:sldId id="329" r:id="rId2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12" autoAdjust="0"/>
    <p:restoredTop sz="94660"/>
  </p:normalViewPr>
  <p:slideViewPr>
    <p:cSldViewPr>
      <p:cViewPr varScale="1">
        <p:scale>
          <a:sx n="69" d="100"/>
          <a:sy n="69" d="100"/>
        </p:scale>
        <p:origin x="-136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1/5/2013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4128775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1/5/2013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3797972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1/5/2013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227036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1/5/2013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4102023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1/5/2013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3585059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1/5/2013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3595400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1/5/2013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726520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1/5/2013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1497768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1/5/2013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2424894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1/5/2013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1448462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1/5/2013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3406739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1/5/2013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12755267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6.gif"/><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6.gif"/><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jpeg"/><Relationship Id="rId7"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1.wmf"/><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Administrateur\Bureau\IMAGES II\BACKGRND\C-RBLU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771"/>
            <a:ext cx="9144000" cy="685527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Documents and Settings\Administrateur\Bureau\IMAGES II\BACKGRND\C-HOTR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5008"/>
            <a:ext cx="9144000" cy="130040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Mes documents\Mes images\seminarsSTW_fichiers\header-crow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5654" y="21771"/>
            <a:ext cx="1648345" cy="1273629"/>
          </a:xfrm>
          <a:prstGeom prst="rect">
            <a:avLst/>
          </a:prstGeom>
          <a:noFill/>
          <a:extLst>
            <a:ext uri="{909E8E84-426E-40DD-AFC4-6F175D3DCCD1}">
              <a14:hiddenFill xmlns:a14="http://schemas.microsoft.com/office/drawing/2010/main">
                <a:solidFill>
                  <a:srgbClr val="FFFFFF"/>
                </a:solidFill>
              </a14:hiddenFill>
            </a:ext>
          </a:extLst>
        </p:spPr>
      </p:pic>
      <p:sp>
        <p:nvSpPr>
          <p:cNvPr id="4" name="Curved Up Ribbon 3"/>
          <p:cNvSpPr/>
          <p:nvPr/>
        </p:nvSpPr>
        <p:spPr>
          <a:xfrm>
            <a:off x="228601" y="344423"/>
            <a:ext cx="7162800" cy="758952"/>
          </a:xfrm>
          <a:prstGeom prst="ellipse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6" name="TextBox 5"/>
          <p:cNvSpPr txBox="1"/>
          <p:nvPr/>
        </p:nvSpPr>
        <p:spPr>
          <a:xfrm rot="21426088">
            <a:off x="1140576" y="539233"/>
            <a:ext cx="1069323" cy="369332"/>
          </a:xfrm>
          <a:prstGeom prst="rect">
            <a:avLst/>
          </a:prstGeom>
          <a:noFill/>
        </p:spPr>
        <p:txBody>
          <a:bodyPr wrap="square" rtlCol="0">
            <a:spAutoFit/>
          </a:bodyPr>
          <a:lstStyle/>
          <a:p>
            <a:r>
              <a:rPr lang="fr-FR" dirty="0">
                <a:solidFill>
                  <a:srgbClr val="FFFF00"/>
                </a:solidFill>
              </a:rPr>
              <a:t>Gestion</a:t>
            </a:r>
            <a:r>
              <a:rPr lang="fr-FR" dirty="0">
                <a:solidFill>
                  <a:prstClr val="black"/>
                </a:solidFill>
              </a:rPr>
              <a:t> </a:t>
            </a:r>
          </a:p>
        </p:txBody>
      </p:sp>
      <p:sp>
        <p:nvSpPr>
          <p:cNvPr id="7" name="TextBox 6"/>
          <p:cNvSpPr txBox="1"/>
          <p:nvPr/>
        </p:nvSpPr>
        <p:spPr>
          <a:xfrm>
            <a:off x="3200400" y="447140"/>
            <a:ext cx="1676400" cy="369332"/>
          </a:xfrm>
          <a:prstGeom prst="rect">
            <a:avLst/>
          </a:prstGeom>
          <a:noFill/>
        </p:spPr>
        <p:txBody>
          <a:bodyPr wrap="square" rtlCol="0">
            <a:spAutoFit/>
          </a:bodyPr>
          <a:lstStyle/>
          <a:p>
            <a:r>
              <a:rPr lang="fr-FR" dirty="0">
                <a:solidFill>
                  <a:srgbClr val="FFFF00"/>
                </a:solidFill>
              </a:rPr>
              <a:t>Chrétienne</a:t>
            </a:r>
          </a:p>
        </p:txBody>
      </p:sp>
      <p:sp>
        <p:nvSpPr>
          <p:cNvPr id="8" name="TextBox 7"/>
          <p:cNvSpPr txBox="1"/>
          <p:nvPr/>
        </p:nvSpPr>
        <p:spPr>
          <a:xfrm rot="174197">
            <a:off x="5571221" y="537298"/>
            <a:ext cx="1141731" cy="369332"/>
          </a:xfrm>
          <a:prstGeom prst="rect">
            <a:avLst/>
          </a:prstGeom>
          <a:noFill/>
        </p:spPr>
        <p:txBody>
          <a:bodyPr wrap="square" rtlCol="0">
            <a:spAutoFit/>
          </a:bodyPr>
          <a:lstStyle/>
          <a:p>
            <a:r>
              <a:rPr lang="fr-FR" dirty="0">
                <a:solidFill>
                  <a:srgbClr val="FFFF00"/>
                </a:solidFill>
              </a:rPr>
              <a:t>de la Vie</a:t>
            </a:r>
          </a:p>
        </p:txBody>
      </p:sp>
      <p:sp>
        <p:nvSpPr>
          <p:cNvPr id="9" name="TextBox 8"/>
          <p:cNvSpPr txBox="1"/>
          <p:nvPr/>
        </p:nvSpPr>
        <p:spPr>
          <a:xfrm>
            <a:off x="7495654" y="972565"/>
            <a:ext cx="1942259" cy="369332"/>
          </a:xfrm>
          <a:prstGeom prst="rect">
            <a:avLst/>
          </a:prstGeom>
          <a:noFill/>
        </p:spPr>
        <p:txBody>
          <a:bodyPr wrap="square" rtlCol="0">
            <a:spAutoFit/>
          </a:bodyPr>
          <a:lstStyle/>
          <a:p>
            <a:r>
              <a:rPr lang="fr-FR" b="1" dirty="0">
                <a:solidFill>
                  <a:srgbClr val="C00000"/>
                </a:solidFill>
              </a:rPr>
              <a:t>GCV      -      FMC</a:t>
            </a:r>
          </a:p>
        </p:txBody>
      </p:sp>
      <p:sp>
        <p:nvSpPr>
          <p:cNvPr id="3" name="TextBox 2"/>
          <p:cNvSpPr txBox="1"/>
          <p:nvPr/>
        </p:nvSpPr>
        <p:spPr>
          <a:xfrm>
            <a:off x="-612575" y="1329196"/>
            <a:ext cx="9756574" cy="5837495"/>
          </a:xfrm>
          <a:prstGeom prst="rect">
            <a:avLst/>
          </a:prstGeom>
          <a:noFill/>
        </p:spPr>
        <p:txBody>
          <a:bodyPr wrap="square" rtlCol="0">
            <a:spAutoFit/>
          </a:bodyPr>
          <a:lstStyle/>
          <a:p>
            <a:pPr lvl="0" algn="ctr"/>
            <a:r>
              <a:rPr lang="it-IT" sz="3600" b="1" i="1" dirty="0" smtClean="0">
                <a:solidFill>
                  <a:schemeClr val="bg1"/>
                </a:solidFill>
                <a:latin typeface="Baskerville Old Face" pitchFamily="18" charset="0"/>
                <a:ea typeface="Times New Roman"/>
                <a:cs typeface="Times New Roman"/>
              </a:rPr>
              <a:t>1Kor.12:28</a:t>
            </a:r>
          </a:p>
          <a:p>
            <a:pPr marL="1371600">
              <a:spcAft>
                <a:spcPts val="800"/>
              </a:spcAft>
            </a:pPr>
            <a:endParaRPr lang="it-IT" sz="3600" dirty="0" smtClean="0">
              <a:solidFill>
                <a:schemeClr val="bg1"/>
              </a:solidFill>
              <a:latin typeface="Baskerville Old Face" pitchFamily="18" charset="0"/>
              <a:ea typeface="Times New Roman"/>
              <a:cs typeface="Times New Roman"/>
            </a:endParaRPr>
          </a:p>
          <a:p>
            <a:pPr marL="1371600">
              <a:spcAft>
                <a:spcPts val="800"/>
              </a:spcAft>
            </a:pPr>
            <a:r>
              <a:rPr lang="it-IT" sz="3600" dirty="0" smtClean="0">
                <a:solidFill>
                  <a:schemeClr val="bg1"/>
                </a:solidFill>
                <a:latin typeface="Baskerville Old Face" pitchFamily="18" charset="0"/>
                <a:ea typeface="Times New Roman"/>
                <a:cs typeface="Times New Roman"/>
              </a:rPr>
              <a:t>Ary </a:t>
            </a:r>
            <a:r>
              <a:rPr lang="it-IT" sz="3600" dirty="0">
                <a:solidFill>
                  <a:schemeClr val="bg1"/>
                </a:solidFill>
                <a:latin typeface="Baskerville Old Face" pitchFamily="18" charset="0"/>
                <a:ea typeface="Times New Roman"/>
                <a:cs typeface="Times New Roman"/>
              </a:rPr>
              <a:t>Andriamanitra efa nanendry ny sasany teo amin'ny fiangonana, voalohany Apostoly, faharoa mpaminany, fahatelo mpampianatra, manaraka izany dia </a:t>
            </a:r>
            <a:r>
              <a:rPr lang="it-IT" sz="3600" dirty="0" smtClean="0">
                <a:solidFill>
                  <a:schemeClr val="bg1"/>
                </a:solidFill>
                <a:latin typeface="Baskerville Old Face" pitchFamily="18" charset="0"/>
                <a:ea typeface="Times New Roman"/>
                <a:cs typeface="Times New Roman"/>
              </a:rPr>
              <a:t>fahagagana, </a:t>
            </a:r>
            <a:r>
              <a:rPr lang="it-IT" sz="3600" dirty="0">
                <a:solidFill>
                  <a:schemeClr val="bg1"/>
                </a:solidFill>
                <a:latin typeface="Baskerville Old Face" pitchFamily="18" charset="0"/>
                <a:ea typeface="Times New Roman"/>
                <a:cs typeface="Times New Roman"/>
              </a:rPr>
              <a:t>dia fanomezam-pahasoavana ho enti-mahasitrana, dia fanampiana, dia fitondrana, dia fiteny samy hafa tsy fantatra.</a:t>
            </a:r>
            <a:endParaRPr lang="fr-FR" sz="3600" dirty="0">
              <a:solidFill>
                <a:schemeClr val="bg1"/>
              </a:solidFill>
              <a:latin typeface="Baskerville Old Face" pitchFamily="18" charset="0"/>
              <a:ea typeface="Times New Roman"/>
              <a:cs typeface="Times New Roman"/>
            </a:endParaRPr>
          </a:p>
          <a:p>
            <a:r>
              <a:rPr lang="it-IT" sz="3600" dirty="0" smtClean="0">
                <a:solidFill>
                  <a:schemeClr val="bg1"/>
                </a:solidFill>
                <a:latin typeface="Baskerville Old Face" pitchFamily="18" charset="0"/>
                <a:ea typeface="Times New Roman"/>
                <a:cs typeface="Times New Roman"/>
              </a:rPr>
              <a:t>         </a:t>
            </a:r>
            <a:endParaRPr lang="fr-FR" sz="2800" dirty="0">
              <a:solidFill>
                <a:schemeClr val="bg1"/>
              </a:solidFill>
              <a:latin typeface="Baskerville Old Face" pitchFamily="18" charset="0"/>
            </a:endParaRPr>
          </a:p>
        </p:txBody>
      </p:sp>
    </p:spTree>
    <p:extLst>
      <p:ext uri="{BB962C8B-B14F-4D97-AF65-F5344CB8AC3E}">
        <p14:creationId xmlns:p14="http://schemas.microsoft.com/office/powerpoint/2010/main" val="149298434"/>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Administrateur\Bureau\IMAGES II\BACKGRND\C-RBLU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771"/>
            <a:ext cx="9144000" cy="685527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Documents and Settings\Administrateur\Bureau\IMAGES II\BACKGRND\C-HOTR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5008"/>
            <a:ext cx="9144000" cy="130040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Mes documents\Mes images\seminarsSTW_fichiers\header-crow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5654" y="21771"/>
            <a:ext cx="1648345" cy="1273629"/>
          </a:xfrm>
          <a:prstGeom prst="rect">
            <a:avLst/>
          </a:prstGeom>
          <a:noFill/>
          <a:extLst>
            <a:ext uri="{909E8E84-426E-40DD-AFC4-6F175D3DCCD1}">
              <a14:hiddenFill xmlns:a14="http://schemas.microsoft.com/office/drawing/2010/main">
                <a:solidFill>
                  <a:srgbClr val="FFFFFF"/>
                </a:solidFill>
              </a14:hiddenFill>
            </a:ext>
          </a:extLst>
        </p:spPr>
      </p:pic>
      <p:sp>
        <p:nvSpPr>
          <p:cNvPr id="4" name="Curved Up Ribbon 3"/>
          <p:cNvSpPr/>
          <p:nvPr/>
        </p:nvSpPr>
        <p:spPr>
          <a:xfrm>
            <a:off x="228601" y="344423"/>
            <a:ext cx="7162800" cy="758952"/>
          </a:xfrm>
          <a:prstGeom prst="ellipse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6" name="TextBox 5"/>
          <p:cNvSpPr txBox="1"/>
          <p:nvPr/>
        </p:nvSpPr>
        <p:spPr>
          <a:xfrm rot="21426088">
            <a:off x="1140576" y="539233"/>
            <a:ext cx="1069323" cy="369332"/>
          </a:xfrm>
          <a:prstGeom prst="rect">
            <a:avLst/>
          </a:prstGeom>
          <a:noFill/>
        </p:spPr>
        <p:txBody>
          <a:bodyPr wrap="square" rtlCol="0">
            <a:spAutoFit/>
          </a:bodyPr>
          <a:lstStyle/>
          <a:p>
            <a:r>
              <a:rPr lang="fr-FR" dirty="0">
                <a:solidFill>
                  <a:srgbClr val="FFFF00"/>
                </a:solidFill>
              </a:rPr>
              <a:t>Gestion</a:t>
            </a:r>
            <a:r>
              <a:rPr lang="fr-FR" dirty="0">
                <a:solidFill>
                  <a:prstClr val="black"/>
                </a:solidFill>
              </a:rPr>
              <a:t> </a:t>
            </a:r>
          </a:p>
        </p:txBody>
      </p:sp>
      <p:sp>
        <p:nvSpPr>
          <p:cNvPr id="7" name="TextBox 6"/>
          <p:cNvSpPr txBox="1"/>
          <p:nvPr/>
        </p:nvSpPr>
        <p:spPr>
          <a:xfrm>
            <a:off x="3200400" y="447140"/>
            <a:ext cx="1676400" cy="369332"/>
          </a:xfrm>
          <a:prstGeom prst="rect">
            <a:avLst/>
          </a:prstGeom>
          <a:noFill/>
        </p:spPr>
        <p:txBody>
          <a:bodyPr wrap="square" rtlCol="0">
            <a:spAutoFit/>
          </a:bodyPr>
          <a:lstStyle/>
          <a:p>
            <a:r>
              <a:rPr lang="fr-FR" dirty="0">
                <a:solidFill>
                  <a:srgbClr val="FFFF00"/>
                </a:solidFill>
              </a:rPr>
              <a:t>Chrétienne</a:t>
            </a:r>
          </a:p>
        </p:txBody>
      </p:sp>
      <p:sp>
        <p:nvSpPr>
          <p:cNvPr id="8" name="TextBox 7"/>
          <p:cNvSpPr txBox="1"/>
          <p:nvPr/>
        </p:nvSpPr>
        <p:spPr>
          <a:xfrm rot="174197">
            <a:off x="5571221" y="537298"/>
            <a:ext cx="1141731" cy="369332"/>
          </a:xfrm>
          <a:prstGeom prst="rect">
            <a:avLst/>
          </a:prstGeom>
          <a:noFill/>
        </p:spPr>
        <p:txBody>
          <a:bodyPr wrap="square" rtlCol="0">
            <a:spAutoFit/>
          </a:bodyPr>
          <a:lstStyle/>
          <a:p>
            <a:r>
              <a:rPr lang="fr-FR" dirty="0">
                <a:solidFill>
                  <a:srgbClr val="FFFF00"/>
                </a:solidFill>
              </a:rPr>
              <a:t>de la Vie</a:t>
            </a:r>
          </a:p>
        </p:txBody>
      </p:sp>
      <p:sp>
        <p:nvSpPr>
          <p:cNvPr id="9" name="TextBox 8"/>
          <p:cNvSpPr txBox="1"/>
          <p:nvPr/>
        </p:nvSpPr>
        <p:spPr>
          <a:xfrm>
            <a:off x="7495654" y="972565"/>
            <a:ext cx="1942259" cy="369332"/>
          </a:xfrm>
          <a:prstGeom prst="rect">
            <a:avLst/>
          </a:prstGeom>
          <a:noFill/>
        </p:spPr>
        <p:txBody>
          <a:bodyPr wrap="square" rtlCol="0">
            <a:spAutoFit/>
          </a:bodyPr>
          <a:lstStyle/>
          <a:p>
            <a:r>
              <a:rPr lang="fr-FR" b="1" dirty="0">
                <a:solidFill>
                  <a:srgbClr val="C00000"/>
                </a:solidFill>
              </a:rPr>
              <a:t>GCV      -      FMC</a:t>
            </a:r>
          </a:p>
        </p:txBody>
      </p:sp>
      <p:sp>
        <p:nvSpPr>
          <p:cNvPr id="3" name="TextBox 2"/>
          <p:cNvSpPr txBox="1"/>
          <p:nvPr/>
        </p:nvSpPr>
        <p:spPr>
          <a:xfrm>
            <a:off x="-1044623" y="1341897"/>
            <a:ext cx="10188622" cy="9305111"/>
          </a:xfrm>
          <a:prstGeom prst="rect">
            <a:avLst/>
          </a:prstGeom>
          <a:noFill/>
        </p:spPr>
        <p:txBody>
          <a:bodyPr wrap="square" rtlCol="0">
            <a:spAutoFit/>
          </a:bodyPr>
          <a:lstStyle/>
          <a:p>
            <a:pPr lvl="0" algn="ctr"/>
            <a:r>
              <a:rPr lang="it-IT" sz="3600" b="1" i="1" dirty="0" smtClean="0">
                <a:solidFill>
                  <a:schemeClr val="bg1"/>
                </a:solidFill>
                <a:latin typeface="Baskerville Old Face" pitchFamily="18" charset="0"/>
                <a:ea typeface="Times New Roman"/>
                <a:cs typeface="Times New Roman"/>
              </a:rPr>
              <a:t>1Kor.12:21,25</a:t>
            </a:r>
          </a:p>
          <a:p>
            <a:pPr marL="1371600">
              <a:spcAft>
                <a:spcPts val="800"/>
              </a:spcAft>
            </a:pPr>
            <a:r>
              <a:rPr lang="it-IT" sz="3600" dirty="0" smtClean="0">
                <a:solidFill>
                  <a:schemeClr val="bg1"/>
                </a:solidFill>
                <a:latin typeface="Baskerville Old Face" pitchFamily="18" charset="0"/>
                <a:ea typeface="Times New Roman"/>
                <a:cs typeface="Times New Roman"/>
              </a:rPr>
              <a:t>Ary </a:t>
            </a:r>
            <a:r>
              <a:rPr lang="it-IT" sz="3600" dirty="0">
                <a:solidFill>
                  <a:schemeClr val="bg1"/>
                </a:solidFill>
                <a:latin typeface="Baskerville Old Face" pitchFamily="18" charset="0"/>
                <a:ea typeface="Times New Roman"/>
                <a:cs typeface="Times New Roman"/>
              </a:rPr>
              <a:t>ny maso tsy mahazo manao amin'ny tanana hoe:  </a:t>
            </a:r>
            <a:r>
              <a:rPr lang="it-IT" sz="3600" dirty="0" smtClean="0">
                <a:solidFill>
                  <a:schemeClr val="bg1"/>
                </a:solidFill>
                <a:latin typeface="Baskerville Old Face" pitchFamily="18" charset="0"/>
                <a:ea typeface="Times New Roman"/>
                <a:cs typeface="Times New Roman"/>
              </a:rPr>
              <a:t>                  Tsy </a:t>
            </a:r>
            <a:r>
              <a:rPr lang="it-IT" sz="3600" dirty="0">
                <a:solidFill>
                  <a:schemeClr val="bg1"/>
                </a:solidFill>
                <a:latin typeface="Baskerville Old Face" pitchFamily="18" charset="0"/>
                <a:ea typeface="Times New Roman"/>
                <a:cs typeface="Times New Roman"/>
              </a:rPr>
              <a:t>mila anao aho; </a:t>
            </a:r>
            <a:endParaRPr lang="it-IT" sz="3600" dirty="0" smtClean="0">
              <a:solidFill>
                <a:schemeClr val="bg1"/>
              </a:solidFill>
              <a:latin typeface="Baskerville Old Face" pitchFamily="18" charset="0"/>
              <a:ea typeface="Times New Roman"/>
              <a:cs typeface="Times New Roman"/>
            </a:endParaRPr>
          </a:p>
          <a:p>
            <a:pPr marL="1371600">
              <a:spcAft>
                <a:spcPts val="800"/>
              </a:spcAft>
            </a:pPr>
            <a:endParaRPr lang="it-IT" sz="3600" dirty="0" smtClean="0">
              <a:solidFill>
                <a:schemeClr val="bg1"/>
              </a:solidFill>
              <a:latin typeface="Baskerville Old Face" pitchFamily="18" charset="0"/>
              <a:ea typeface="Times New Roman"/>
              <a:cs typeface="Times New Roman"/>
            </a:endParaRPr>
          </a:p>
          <a:p>
            <a:pPr marL="1371600">
              <a:spcAft>
                <a:spcPts val="800"/>
              </a:spcAft>
            </a:pPr>
            <a:r>
              <a:rPr lang="it-IT" sz="3600" dirty="0" smtClean="0">
                <a:solidFill>
                  <a:schemeClr val="bg1"/>
                </a:solidFill>
                <a:latin typeface="Baskerville Old Face" pitchFamily="18" charset="0"/>
                <a:ea typeface="Times New Roman"/>
                <a:cs typeface="Times New Roman"/>
              </a:rPr>
              <a:t>ary </a:t>
            </a:r>
            <a:r>
              <a:rPr lang="it-IT" sz="3600" dirty="0">
                <a:solidFill>
                  <a:schemeClr val="bg1"/>
                </a:solidFill>
                <a:latin typeface="Baskerville Old Face" pitchFamily="18" charset="0"/>
                <a:ea typeface="Times New Roman"/>
                <a:cs typeface="Times New Roman"/>
              </a:rPr>
              <a:t>indray, ny loha tsy mahazo manao amin'ny tongotra hoe:  </a:t>
            </a:r>
            <a:r>
              <a:rPr lang="it-IT" sz="3600" dirty="0" smtClean="0">
                <a:solidFill>
                  <a:schemeClr val="bg1"/>
                </a:solidFill>
                <a:latin typeface="Baskerville Old Face" pitchFamily="18" charset="0"/>
                <a:ea typeface="Times New Roman"/>
                <a:cs typeface="Times New Roman"/>
              </a:rPr>
              <a:t>     Tsy </a:t>
            </a:r>
            <a:r>
              <a:rPr lang="it-IT" sz="3600" dirty="0">
                <a:solidFill>
                  <a:schemeClr val="bg1"/>
                </a:solidFill>
                <a:latin typeface="Baskerville Old Face" pitchFamily="18" charset="0"/>
                <a:ea typeface="Times New Roman"/>
                <a:cs typeface="Times New Roman"/>
              </a:rPr>
              <a:t>mila anareo aho</a:t>
            </a:r>
            <a:r>
              <a:rPr lang="it-IT" sz="3600" dirty="0" smtClean="0">
                <a:solidFill>
                  <a:schemeClr val="bg1"/>
                </a:solidFill>
                <a:latin typeface="Baskerville Old Face" pitchFamily="18" charset="0"/>
                <a:ea typeface="Times New Roman"/>
                <a:cs typeface="Times New Roman"/>
              </a:rPr>
              <a:t>.</a:t>
            </a:r>
            <a:r>
              <a:rPr lang="it-IT" sz="3600" dirty="0">
                <a:solidFill>
                  <a:srgbClr val="5A5A5A"/>
                </a:solidFill>
                <a:ea typeface="Times New Roman"/>
                <a:cs typeface="Times New Roman"/>
              </a:rPr>
              <a:t> </a:t>
            </a:r>
            <a:endParaRPr lang="it-IT" sz="3600" dirty="0" smtClean="0">
              <a:solidFill>
                <a:srgbClr val="5A5A5A"/>
              </a:solidFill>
              <a:ea typeface="Times New Roman"/>
              <a:cs typeface="Times New Roman"/>
            </a:endParaRPr>
          </a:p>
          <a:p>
            <a:pPr marL="1371600">
              <a:spcAft>
                <a:spcPts val="800"/>
              </a:spcAft>
            </a:pPr>
            <a:endParaRPr lang="it-IT" sz="3600" dirty="0" smtClean="0">
              <a:solidFill>
                <a:schemeClr val="bg1"/>
              </a:solidFill>
              <a:latin typeface="Baskerville Old Face" pitchFamily="18" charset="0"/>
              <a:ea typeface="Times New Roman"/>
              <a:cs typeface="Times New Roman"/>
            </a:endParaRPr>
          </a:p>
          <a:p>
            <a:pPr marL="1371600">
              <a:spcAft>
                <a:spcPts val="800"/>
              </a:spcAft>
            </a:pPr>
            <a:r>
              <a:rPr lang="it-IT" sz="3600" dirty="0" smtClean="0">
                <a:solidFill>
                  <a:schemeClr val="bg1"/>
                </a:solidFill>
                <a:latin typeface="Baskerville Old Face" pitchFamily="18" charset="0"/>
                <a:ea typeface="Times New Roman"/>
                <a:cs typeface="Times New Roman"/>
              </a:rPr>
              <a:t>mba </a:t>
            </a:r>
            <a:r>
              <a:rPr lang="it-IT" sz="3600" dirty="0">
                <a:solidFill>
                  <a:schemeClr val="bg1"/>
                </a:solidFill>
                <a:latin typeface="Baskerville Old Face" pitchFamily="18" charset="0"/>
                <a:ea typeface="Times New Roman"/>
                <a:cs typeface="Times New Roman"/>
              </a:rPr>
              <a:t>tsy hisy fisarahana eo amin'ny tena, fa mba hifampiahy ny momba ny tena rehetra.</a:t>
            </a:r>
            <a:endParaRPr lang="fr-FR" sz="3600" dirty="0">
              <a:solidFill>
                <a:schemeClr val="bg1"/>
              </a:solidFill>
              <a:latin typeface="Baskerville Old Face" pitchFamily="18" charset="0"/>
              <a:ea typeface="Times New Roman"/>
              <a:cs typeface="Times New Roman"/>
            </a:endParaRPr>
          </a:p>
          <a:p>
            <a:pPr marL="1371600">
              <a:spcAft>
                <a:spcPts val="800"/>
              </a:spcAft>
            </a:pPr>
            <a:endParaRPr lang="fr-FR" sz="3600" dirty="0">
              <a:solidFill>
                <a:schemeClr val="bg1"/>
              </a:solidFill>
              <a:latin typeface="Baskerville Old Face" pitchFamily="18" charset="0"/>
              <a:ea typeface="Times New Roman"/>
              <a:cs typeface="Times New Roman"/>
            </a:endParaRPr>
          </a:p>
          <a:p>
            <a:pPr marL="1371600">
              <a:spcAft>
                <a:spcPts val="800"/>
              </a:spcAft>
            </a:pPr>
            <a:endParaRPr lang="it-IT" sz="3600" dirty="0">
              <a:solidFill>
                <a:schemeClr val="bg1"/>
              </a:solidFill>
              <a:latin typeface="Baskerville Old Face" pitchFamily="18" charset="0"/>
              <a:ea typeface="Times New Roman"/>
              <a:cs typeface="Times New Roman"/>
            </a:endParaRPr>
          </a:p>
          <a:p>
            <a:pPr marL="1371600">
              <a:spcAft>
                <a:spcPts val="800"/>
              </a:spcAft>
            </a:pPr>
            <a:endParaRPr lang="it-IT" sz="3600" dirty="0" smtClean="0">
              <a:solidFill>
                <a:schemeClr val="bg1"/>
              </a:solidFill>
              <a:latin typeface="Baskerville Old Face" pitchFamily="18" charset="0"/>
              <a:ea typeface="Times New Roman"/>
              <a:cs typeface="Times New Roman"/>
            </a:endParaRPr>
          </a:p>
          <a:p>
            <a:pPr marL="1371600">
              <a:spcAft>
                <a:spcPts val="800"/>
              </a:spcAft>
            </a:pPr>
            <a:endParaRPr lang="fr-FR" sz="3600" dirty="0">
              <a:solidFill>
                <a:schemeClr val="bg1"/>
              </a:solidFill>
              <a:ea typeface="Times New Roman"/>
              <a:cs typeface="Times New Roman"/>
            </a:endParaRPr>
          </a:p>
          <a:p>
            <a:pPr marL="1371600">
              <a:spcAft>
                <a:spcPts val="800"/>
              </a:spcAft>
            </a:pPr>
            <a:endParaRPr lang="fr-FR" sz="3600" dirty="0">
              <a:solidFill>
                <a:schemeClr val="bg1"/>
              </a:solidFill>
              <a:latin typeface="Baskerville Old Face" pitchFamily="18" charset="0"/>
              <a:ea typeface="Times New Roman"/>
              <a:cs typeface="Times New Roman"/>
            </a:endParaRPr>
          </a:p>
          <a:p>
            <a:endParaRPr lang="fr-FR" sz="2800" dirty="0">
              <a:solidFill>
                <a:schemeClr val="bg1"/>
              </a:solidFill>
              <a:latin typeface="Baskerville Old Face" pitchFamily="18" charset="0"/>
            </a:endParaRPr>
          </a:p>
        </p:txBody>
      </p:sp>
    </p:spTree>
    <p:extLst>
      <p:ext uri="{BB962C8B-B14F-4D97-AF65-F5344CB8AC3E}">
        <p14:creationId xmlns:p14="http://schemas.microsoft.com/office/powerpoint/2010/main" val="2580536297"/>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18"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27" dur="500" fill="hold"/>
                                        <p:tgtEl>
                                          <p:spTgt spid="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grpId="0" nodeType="clickEffect">
                                  <p:stCondLst>
                                    <p:cond delay="0"/>
                                  </p:stCondLst>
                                  <p:iterate type="lt">
                                    <p:tmPct val="10000"/>
                                  </p:iterate>
                                  <p:childTnLst>
                                    <p:set>
                                      <p:cBhvr>
                                        <p:cTn id="33" dur="1" fill="hold">
                                          <p:stCondLst>
                                            <p:cond delay="0"/>
                                          </p:stCondLst>
                                        </p:cTn>
                                        <p:tgtEl>
                                          <p:spTgt spid="3">
                                            <p:txEl>
                                              <p:pRg st="5" end="5"/>
                                            </p:txEl>
                                          </p:spTgt>
                                        </p:tgtEl>
                                        <p:attrNameLst>
                                          <p:attrName>style.visibility</p:attrName>
                                        </p:attrNameLst>
                                      </p:cBhvr>
                                      <p:to>
                                        <p:strVal val="visible"/>
                                      </p:to>
                                    </p:set>
                                    <p:anim calcmode="lin" valueType="num">
                                      <p:cBhvr>
                                        <p:cTn id="34" dur="500" fill="hold"/>
                                        <p:tgtEl>
                                          <p:spTgt spid="3">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3">
                                            <p:txEl>
                                              <p:pRg st="5" end="5"/>
                                            </p:txEl>
                                          </p:spTgt>
                                        </p:tgtEl>
                                        <p:attrNameLst>
                                          <p:attrName>ppt_y</p:attrName>
                                        </p:attrNameLst>
                                      </p:cBhvr>
                                      <p:tavLst>
                                        <p:tav tm="0">
                                          <p:val>
                                            <p:strVal val="#ppt_y"/>
                                          </p:val>
                                        </p:tav>
                                        <p:tav tm="100000">
                                          <p:val>
                                            <p:strVal val="#ppt_y"/>
                                          </p:val>
                                        </p:tav>
                                      </p:tavLst>
                                    </p:anim>
                                    <p:anim calcmode="lin" valueType="num">
                                      <p:cBhvr>
                                        <p:cTn id="36" dur="500" fill="hold"/>
                                        <p:tgtEl>
                                          <p:spTgt spid="3">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3">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Administrateur\Bureau\IMAGES II\BACKGRND\C-RBLU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771"/>
            <a:ext cx="9144000" cy="685527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Documents and Settings\Administrateur\Bureau\IMAGES II\BACKGRND\C-HOTR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5008"/>
            <a:ext cx="9144000" cy="130040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Mes documents\Mes images\seminarsSTW_fichiers\header-crow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5654" y="21771"/>
            <a:ext cx="1648345" cy="1273629"/>
          </a:xfrm>
          <a:prstGeom prst="rect">
            <a:avLst/>
          </a:prstGeom>
          <a:noFill/>
          <a:extLst>
            <a:ext uri="{909E8E84-426E-40DD-AFC4-6F175D3DCCD1}">
              <a14:hiddenFill xmlns:a14="http://schemas.microsoft.com/office/drawing/2010/main">
                <a:solidFill>
                  <a:srgbClr val="FFFFFF"/>
                </a:solidFill>
              </a14:hiddenFill>
            </a:ext>
          </a:extLst>
        </p:spPr>
      </p:pic>
      <p:sp>
        <p:nvSpPr>
          <p:cNvPr id="4" name="Curved Up Ribbon 3"/>
          <p:cNvSpPr/>
          <p:nvPr/>
        </p:nvSpPr>
        <p:spPr>
          <a:xfrm>
            <a:off x="228601" y="344423"/>
            <a:ext cx="7162800" cy="758952"/>
          </a:xfrm>
          <a:prstGeom prst="ellipse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6" name="TextBox 5"/>
          <p:cNvSpPr txBox="1"/>
          <p:nvPr/>
        </p:nvSpPr>
        <p:spPr>
          <a:xfrm rot="21426088">
            <a:off x="1140576" y="539233"/>
            <a:ext cx="1069323" cy="369332"/>
          </a:xfrm>
          <a:prstGeom prst="rect">
            <a:avLst/>
          </a:prstGeom>
          <a:noFill/>
        </p:spPr>
        <p:txBody>
          <a:bodyPr wrap="square" rtlCol="0">
            <a:spAutoFit/>
          </a:bodyPr>
          <a:lstStyle/>
          <a:p>
            <a:r>
              <a:rPr lang="fr-FR" dirty="0">
                <a:solidFill>
                  <a:srgbClr val="FFFF00"/>
                </a:solidFill>
              </a:rPr>
              <a:t>Gestion</a:t>
            </a:r>
            <a:r>
              <a:rPr lang="fr-FR" dirty="0">
                <a:solidFill>
                  <a:prstClr val="black"/>
                </a:solidFill>
              </a:rPr>
              <a:t> </a:t>
            </a:r>
          </a:p>
        </p:txBody>
      </p:sp>
      <p:sp>
        <p:nvSpPr>
          <p:cNvPr id="7" name="TextBox 6"/>
          <p:cNvSpPr txBox="1"/>
          <p:nvPr/>
        </p:nvSpPr>
        <p:spPr>
          <a:xfrm>
            <a:off x="3200400" y="447140"/>
            <a:ext cx="1676400" cy="369332"/>
          </a:xfrm>
          <a:prstGeom prst="rect">
            <a:avLst/>
          </a:prstGeom>
          <a:noFill/>
        </p:spPr>
        <p:txBody>
          <a:bodyPr wrap="square" rtlCol="0">
            <a:spAutoFit/>
          </a:bodyPr>
          <a:lstStyle/>
          <a:p>
            <a:r>
              <a:rPr lang="fr-FR" dirty="0">
                <a:solidFill>
                  <a:srgbClr val="FFFF00"/>
                </a:solidFill>
              </a:rPr>
              <a:t>Chrétienne</a:t>
            </a:r>
          </a:p>
        </p:txBody>
      </p:sp>
      <p:sp>
        <p:nvSpPr>
          <p:cNvPr id="8" name="TextBox 7"/>
          <p:cNvSpPr txBox="1"/>
          <p:nvPr/>
        </p:nvSpPr>
        <p:spPr>
          <a:xfrm rot="174197">
            <a:off x="5571221" y="537298"/>
            <a:ext cx="1141731" cy="369332"/>
          </a:xfrm>
          <a:prstGeom prst="rect">
            <a:avLst/>
          </a:prstGeom>
          <a:noFill/>
        </p:spPr>
        <p:txBody>
          <a:bodyPr wrap="square" rtlCol="0">
            <a:spAutoFit/>
          </a:bodyPr>
          <a:lstStyle/>
          <a:p>
            <a:r>
              <a:rPr lang="fr-FR" dirty="0">
                <a:solidFill>
                  <a:srgbClr val="FFFF00"/>
                </a:solidFill>
              </a:rPr>
              <a:t>de la Vie</a:t>
            </a:r>
          </a:p>
        </p:txBody>
      </p:sp>
      <p:sp>
        <p:nvSpPr>
          <p:cNvPr id="9" name="TextBox 8"/>
          <p:cNvSpPr txBox="1"/>
          <p:nvPr/>
        </p:nvSpPr>
        <p:spPr>
          <a:xfrm>
            <a:off x="7495654" y="972565"/>
            <a:ext cx="1942259" cy="369332"/>
          </a:xfrm>
          <a:prstGeom prst="rect">
            <a:avLst/>
          </a:prstGeom>
          <a:noFill/>
        </p:spPr>
        <p:txBody>
          <a:bodyPr wrap="square" rtlCol="0">
            <a:spAutoFit/>
          </a:bodyPr>
          <a:lstStyle/>
          <a:p>
            <a:r>
              <a:rPr lang="fr-FR" b="1" dirty="0">
                <a:solidFill>
                  <a:srgbClr val="C00000"/>
                </a:solidFill>
              </a:rPr>
              <a:t>GCV      -      FMC</a:t>
            </a:r>
          </a:p>
        </p:txBody>
      </p:sp>
      <p:sp>
        <p:nvSpPr>
          <p:cNvPr id="3" name="TextBox 2"/>
          <p:cNvSpPr txBox="1"/>
          <p:nvPr/>
        </p:nvSpPr>
        <p:spPr>
          <a:xfrm>
            <a:off x="1259632" y="2060848"/>
            <a:ext cx="6824456" cy="3170099"/>
          </a:xfrm>
          <a:prstGeom prst="rect">
            <a:avLst/>
          </a:prstGeom>
          <a:noFill/>
        </p:spPr>
        <p:txBody>
          <a:bodyPr wrap="square" rtlCol="0">
            <a:spAutoFit/>
          </a:bodyPr>
          <a:lstStyle/>
          <a:p>
            <a:pPr algn="ctr"/>
            <a:r>
              <a:rPr lang="fr-FR" sz="4000" dirty="0" err="1" smtClean="0">
                <a:solidFill>
                  <a:srgbClr val="FFC000"/>
                </a:solidFill>
                <a:latin typeface="Baskerville Old Face" pitchFamily="18" charset="0"/>
              </a:rPr>
              <a:t>Tsy</a:t>
            </a:r>
            <a:r>
              <a:rPr lang="fr-FR" sz="4000" dirty="0" smtClean="0">
                <a:solidFill>
                  <a:srgbClr val="FFC000"/>
                </a:solidFill>
                <a:latin typeface="Baskerville Old Face" pitchFamily="18" charset="0"/>
              </a:rPr>
              <a:t> </a:t>
            </a:r>
            <a:r>
              <a:rPr lang="fr-FR" sz="4000" dirty="0" err="1" smtClean="0">
                <a:solidFill>
                  <a:srgbClr val="FFC000"/>
                </a:solidFill>
                <a:latin typeface="Baskerville Old Face" pitchFamily="18" charset="0"/>
              </a:rPr>
              <a:t>misy</a:t>
            </a:r>
            <a:r>
              <a:rPr lang="fr-FR" sz="4000" dirty="0" smtClean="0">
                <a:solidFill>
                  <a:srgbClr val="FFC000"/>
                </a:solidFill>
                <a:latin typeface="Baskerville Old Face" pitchFamily="18" charset="0"/>
              </a:rPr>
              <a:t> </a:t>
            </a:r>
            <a:r>
              <a:rPr lang="fr-FR" sz="4000" dirty="0" err="1" smtClean="0">
                <a:solidFill>
                  <a:srgbClr val="FFC000"/>
                </a:solidFill>
                <a:latin typeface="Baskerville Old Face" pitchFamily="18" charset="0"/>
              </a:rPr>
              <a:t>mahavita</a:t>
            </a:r>
            <a:r>
              <a:rPr lang="fr-FR" sz="4000" dirty="0" smtClean="0">
                <a:solidFill>
                  <a:srgbClr val="FFC000"/>
                </a:solidFill>
                <a:latin typeface="Baskerville Old Face" pitchFamily="18" charset="0"/>
              </a:rPr>
              <a:t> </a:t>
            </a:r>
            <a:r>
              <a:rPr lang="fr-FR" sz="4000" dirty="0" err="1" smtClean="0">
                <a:solidFill>
                  <a:srgbClr val="FFC000"/>
                </a:solidFill>
                <a:latin typeface="Baskerville Old Face" pitchFamily="18" charset="0"/>
              </a:rPr>
              <a:t>tena</a:t>
            </a:r>
            <a:r>
              <a:rPr lang="fr-FR" sz="4000" dirty="0" smtClean="0">
                <a:solidFill>
                  <a:srgbClr val="FFC000"/>
                </a:solidFill>
                <a:latin typeface="Baskerville Old Face" pitchFamily="18" charset="0"/>
              </a:rPr>
              <a:t> fa </a:t>
            </a:r>
            <a:r>
              <a:rPr lang="fr-FR" sz="4000" dirty="0" err="1" smtClean="0">
                <a:solidFill>
                  <a:srgbClr val="FFC000"/>
                </a:solidFill>
                <a:latin typeface="Baskerville Old Face" pitchFamily="18" charset="0"/>
              </a:rPr>
              <a:t>mifampiankina</a:t>
            </a:r>
            <a:endParaRPr lang="fr-FR" sz="4000" dirty="0" smtClean="0">
              <a:solidFill>
                <a:srgbClr val="FFC000"/>
              </a:solidFill>
              <a:latin typeface="Baskerville Old Face" pitchFamily="18" charset="0"/>
            </a:endParaRPr>
          </a:p>
          <a:p>
            <a:pPr algn="ctr"/>
            <a:endParaRPr lang="fr-FR" sz="4000" dirty="0">
              <a:solidFill>
                <a:srgbClr val="FFC000"/>
              </a:solidFill>
              <a:latin typeface="Baskerville Old Face" pitchFamily="18" charset="0"/>
            </a:endParaRPr>
          </a:p>
          <a:p>
            <a:pPr algn="ctr"/>
            <a:endParaRPr lang="fr-FR" sz="4000" dirty="0" smtClean="0">
              <a:solidFill>
                <a:srgbClr val="FFC000"/>
              </a:solidFill>
              <a:latin typeface="Baskerville Old Face" pitchFamily="18" charset="0"/>
            </a:endParaRPr>
          </a:p>
          <a:p>
            <a:pPr algn="ctr"/>
            <a:r>
              <a:rPr lang="fr-FR" sz="4000" dirty="0" err="1" smtClean="0">
                <a:solidFill>
                  <a:srgbClr val="FFC000"/>
                </a:solidFill>
                <a:latin typeface="Baskerville Old Face" pitchFamily="18" charset="0"/>
              </a:rPr>
              <a:t>Mifampiahy</a:t>
            </a:r>
            <a:endParaRPr lang="fr-FR" sz="4000" dirty="0">
              <a:solidFill>
                <a:srgbClr val="FFC000"/>
              </a:solidFill>
              <a:latin typeface="Baskerville Old Face" pitchFamily="18" charset="0"/>
            </a:endParaRPr>
          </a:p>
        </p:txBody>
      </p:sp>
    </p:spTree>
    <p:extLst>
      <p:ext uri="{BB962C8B-B14F-4D97-AF65-F5344CB8AC3E}">
        <p14:creationId xmlns:p14="http://schemas.microsoft.com/office/powerpoint/2010/main" val="4227065959"/>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Administrateur\Bureau\IMAGES II\BACKGRND\C-RBLU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771"/>
            <a:ext cx="9144000" cy="685527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Documents and Settings\Administrateur\Bureau\IMAGES II\BACKGRND\C-HOTR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5008"/>
            <a:ext cx="9144000" cy="130040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Mes documents\Mes images\seminarsSTW_fichiers\header-crow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5654" y="21771"/>
            <a:ext cx="1648345" cy="1273629"/>
          </a:xfrm>
          <a:prstGeom prst="rect">
            <a:avLst/>
          </a:prstGeom>
          <a:noFill/>
          <a:extLst>
            <a:ext uri="{909E8E84-426E-40DD-AFC4-6F175D3DCCD1}">
              <a14:hiddenFill xmlns:a14="http://schemas.microsoft.com/office/drawing/2010/main">
                <a:solidFill>
                  <a:srgbClr val="FFFFFF"/>
                </a:solidFill>
              </a14:hiddenFill>
            </a:ext>
          </a:extLst>
        </p:spPr>
      </p:pic>
      <p:sp>
        <p:nvSpPr>
          <p:cNvPr id="4" name="Curved Up Ribbon 3"/>
          <p:cNvSpPr/>
          <p:nvPr/>
        </p:nvSpPr>
        <p:spPr>
          <a:xfrm>
            <a:off x="228601" y="344423"/>
            <a:ext cx="7162800" cy="758952"/>
          </a:xfrm>
          <a:prstGeom prst="ellipse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6" name="TextBox 5"/>
          <p:cNvSpPr txBox="1"/>
          <p:nvPr/>
        </p:nvSpPr>
        <p:spPr>
          <a:xfrm rot="21426088">
            <a:off x="1140576" y="539233"/>
            <a:ext cx="1069323" cy="369332"/>
          </a:xfrm>
          <a:prstGeom prst="rect">
            <a:avLst/>
          </a:prstGeom>
          <a:noFill/>
        </p:spPr>
        <p:txBody>
          <a:bodyPr wrap="square" rtlCol="0">
            <a:spAutoFit/>
          </a:bodyPr>
          <a:lstStyle/>
          <a:p>
            <a:r>
              <a:rPr lang="fr-FR" dirty="0">
                <a:solidFill>
                  <a:srgbClr val="FFFF00"/>
                </a:solidFill>
              </a:rPr>
              <a:t>Gestion</a:t>
            </a:r>
            <a:r>
              <a:rPr lang="fr-FR" dirty="0">
                <a:solidFill>
                  <a:prstClr val="black"/>
                </a:solidFill>
              </a:rPr>
              <a:t> </a:t>
            </a:r>
          </a:p>
        </p:txBody>
      </p:sp>
      <p:sp>
        <p:nvSpPr>
          <p:cNvPr id="7" name="TextBox 6"/>
          <p:cNvSpPr txBox="1"/>
          <p:nvPr/>
        </p:nvSpPr>
        <p:spPr>
          <a:xfrm>
            <a:off x="3200400" y="447140"/>
            <a:ext cx="1676400" cy="369332"/>
          </a:xfrm>
          <a:prstGeom prst="rect">
            <a:avLst/>
          </a:prstGeom>
          <a:noFill/>
        </p:spPr>
        <p:txBody>
          <a:bodyPr wrap="square" rtlCol="0">
            <a:spAutoFit/>
          </a:bodyPr>
          <a:lstStyle/>
          <a:p>
            <a:r>
              <a:rPr lang="fr-FR" dirty="0">
                <a:solidFill>
                  <a:srgbClr val="FFFF00"/>
                </a:solidFill>
              </a:rPr>
              <a:t>Chrétienne</a:t>
            </a:r>
          </a:p>
        </p:txBody>
      </p:sp>
      <p:sp>
        <p:nvSpPr>
          <p:cNvPr id="8" name="TextBox 7"/>
          <p:cNvSpPr txBox="1"/>
          <p:nvPr/>
        </p:nvSpPr>
        <p:spPr>
          <a:xfrm rot="174197">
            <a:off x="5571221" y="537298"/>
            <a:ext cx="1141731" cy="369332"/>
          </a:xfrm>
          <a:prstGeom prst="rect">
            <a:avLst/>
          </a:prstGeom>
          <a:noFill/>
        </p:spPr>
        <p:txBody>
          <a:bodyPr wrap="square" rtlCol="0">
            <a:spAutoFit/>
          </a:bodyPr>
          <a:lstStyle/>
          <a:p>
            <a:r>
              <a:rPr lang="fr-FR" dirty="0">
                <a:solidFill>
                  <a:srgbClr val="FFFF00"/>
                </a:solidFill>
              </a:rPr>
              <a:t>de la Vie</a:t>
            </a:r>
          </a:p>
        </p:txBody>
      </p:sp>
      <p:sp>
        <p:nvSpPr>
          <p:cNvPr id="9" name="TextBox 8"/>
          <p:cNvSpPr txBox="1"/>
          <p:nvPr/>
        </p:nvSpPr>
        <p:spPr>
          <a:xfrm>
            <a:off x="7495654" y="972565"/>
            <a:ext cx="1942259" cy="369332"/>
          </a:xfrm>
          <a:prstGeom prst="rect">
            <a:avLst/>
          </a:prstGeom>
          <a:noFill/>
        </p:spPr>
        <p:txBody>
          <a:bodyPr wrap="square" rtlCol="0">
            <a:spAutoFit/>
          </a:bodyPr>
          <a:lstStyle/>
          <a:p>
            <a:r>
              <a:rPr lang="fr-FR" b="1" dirty="0">
                <a:solidFill>
                  <a:srgbClr val="C00000"/>
                </a:solidFill>
              </a:rPr>
              <a:t>GCV      -      FMC</a:t>
            </a:r>
          </a:p>
        </p:txBody>
      </p:sp>
      <p:sp>
        <p:nvSpPr>
          <p:cNvPr id="3" name="TextBox 2"/>
          <p:cNvSpPr txBox="1"/>
          <p:nvPr/>
        </p:nvSpPr>
        <p:spPr>
          <a:xfrm>
            <a:off x="-468561" y="1341897"/>
            <a:ext cx="8352929" cy="7786747"/>
          </a:xfrm>
          <a:prstGeom prst="rect">
            <a:avLst/>
          </a:prstGeom>
          <a:noFill/>
        </p:spPr>
        <p:txBody>
          <a:bodyPr wrap="square" rtlCol="0">
            <a:spAutoFit/>
          </a:bodyPr>
          <a:lstStyle/>
          <a:p>
            <a:pPr lvl="0" algn="ctr"/>
            <a:r>
              <a:rPr lang="it-IT" sz="3600" b="1" i="1" dirty="0" smtClean="0">
                <a:solidFill>
                  <a:schemeClr val="bg1"/>
                </a:solidFill>
                <a:latin typeface="Baskerville Old Face" pitchFamily="18" charset="0"/>
                <a:ea typeface="Times New Roman"/>
                <a:cs typeface="Times New Roman"/>
              </a:rPr>
              <a:t>1Kor.12:26</a:t>
            </a:r>
          </a:p>
          <a:p>
            <a:pPr marL="1371600">
              <a:spcAft>
                <a:spcPts val="800"/>
              </a:spcAft>
            </a:pPr>
            <a:r>
              <a:rPr lang="it-IT" sz="3600" dirty="0" smtClean="0">
                <a:solidFill>
                  <a:schemeClr val="bg1"/>
                </a:solidFill>
                <a:latin typeface="Baskerville Old Face" pitchFamily="18" charset="0"/>
                <a:ea typeface="Times New Roman"/>
                <a:cs typeface="Times New Roman"/>
              </a:rPr>
              <a:t>Ary </a:t>
            </a:r>
            <a:r>
              <a:rPr lang="it-IT" sz="3600" dirty="0">
                <a:solidFill>
                  <a:schemeClr val="bg1"/>
                </a:solidFill>
                <a:latin typeface="Baskerville Old Face" pitchFamily="18" charset="0"/>
                <a:ea typeface="Times New Roman"/>
                <a:cs typeface="Times New Roman"/>
              </a:rPr>
              <a:t>raha mijaly ny anankiray amin'ny momba ny tena, dia miara-mijaly avokoa izay rehetra momba ny tena; </a:t>
            </a:r>
            <a:endParaRPr lang="it-IT" sz="3600" dirty="0" smtClean="0">
              <a:solidFill>
                <a:schemeClr val="bg1"/>
              </a:solidFill>
              <a:latin typeface="Baskerville Old Face" pitchFamily="18" charset="0"/>
              <a:ea typeface="Times New Roman"/>
              <a:cs typeface="Times New Roman"/>
            </a:endParaRPr>
          </a:p>
          <a:p>
            <a:pPr marL="1371600">
              <a:spcAft>
                <a:spcPts val="800"/>
              </a:spcAft>
            </a:pPr>
            <a:endParaRPr lang="it-IT" sz="3600" dirty="0">
              <a:solidFill>
                <a:schemeClr val="bg1"/>
              </a:solidFill>
              <a:latin typeface="Baskerville Old Face" pitchFamily="18" charset="0"/>
              <a:ea typeface="Times New Roman"/>
              <a:cs typeface="Times New Roman"/>
            </a:endParaRPr>
          </a:p>
          <a:p>
            <a:pPr marL="1371600">
              <a:spcAft>
                <a:spcPts val="800"/>
              </a:spcAft>
            </a:pPr>
            <a:r>
              <a:rPr lang="it-IT" sz="3600" dirty="0" smtClean="0">
                <a:solidFill>
                  <a:schemeClr val="bg1"/>
                </a:solidFill>
                <a:latin typeface="Baskerville Old Face" pitchFamily="18" charset="0"/>
                <a:ea typeface="Times New Roman"/>
                <a:cs typeface="Times New Roman"/>
              </a:rPr>
              <a:t>fa </a:t>
            </a:r>
            <a:r>
              <a:rPr lang="it-IT" sz="3600" dirty="0">
                <a:solidFill>
                  <a:schemeClr val="bg1"/>
                </a:solidFill>
                <a:latin typeface="Baskerville Old Face" pitchFamily="18" charset="0"/>
                <a:ea typeface="Times New Roman"/>
                <a:cs typeface="Times New Roman"/>
              </a:rPr>
              <a:t>raha omem-boninahitra kosa ny anankiray amin'ny momba ny tena, dia miara-mifaly avokoa izay rehetra momba ny tena.</a:t>
            </a:r>
            <a:endParaRPr lang="fr-FR" sz="3600" dirty="0">
              <a:solidFill>
                <a:schemeClr val="bg1"/>
              </a:solidFill>
              <a:latin typeface="Baskerville Old Face" pitchFamily="18" charset="0"/>
              <a:ea typeface="Times New Roman"/>
              <a:cs typeface="Times New Roman"/>
            </a:endParaRPr>
          </a:p>
          <a:p>
            <a:pPr marL="1371600">
              <a:spcAft>
                <a:spcPts val="800"/>
              </a:spcAft>
            </a:pPr>
            <a:endParaRPr lang="it-IT" sz="3600" dirty="0" smtClean="0">
              <a:solidFill>
                <a:schemeClr val="bg1"/>
              </a:solidFill>
              <a:latin typeface="Baskerville Old Face" pitchFamily="18" charset="0"/>
              <a:ea typeface="Times New Roman"/>
              <a:cs typeface="Times New Roman"/>
            </a:endParaRPr>
          </a:p>
          <a:p>
            <a:pPr marL="1371600">
              <a:spcAft>
                <a:spcPts val="800"/>
              </a:spcAft>
            </a:pPr>
            <a:endParaRPr lang="fr-FR" sz="3600" dirty="0">
              <a:solidFill>
                <a:schemeClr val="bg1"/>
              </a:solidFill>
              <a:ea typeface="Times New Roman"/>
              <a:cs typeface="Times New Roman"/>
            </a:endParaRPr>
          </a:p>
          <a:p>
            <a:pPr marL="1371600">
              <a:spcAft>
                <a:spcPts val="800"/>
              </a:spcAft>
            </a:pPr>
            <a:endParaRPr lang="fr-FR" sz="3600" dirty="0">
              <a:solidFill>
                <a:schemeClr val="bg1"/>
              </a:solidFill>
              <a:latin typeface="Baskerville Old Face" pitchFamily="18" charset="0"/>
              <a:ea typeface="Times New Roman"/>
              <a:cs typeface="Times New Roman"/>
            </a:endParaRPr>
          </a:p>
          <a:p>
            <a:endParaRPr lang="fr-FR" sz="2800" dirty="0">
              <a:solidFill>
                <a:schemeClr val="bg1"/>
              </a:solidFill>
              <a:latin typeface="Baskerville Old Face" pitchFamily="18" charset="0"/>
            </a:endParaRPr>
          </a:p>
        </p:txBody>
      </p:sp>
    </p:spTree>
    <p:extLst>
      <p:ext uri="{BB962C8B-B14F-4D97-AF65-F5344CB8AC3E}">
        <p14:creationId xmlns:p14="http://schemas.microsoft.com/office/powerpoint/2010/main" val="2773149197"/>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p:cTn id="23"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Administrateur\Bureau\IMAGES II\BACKGRND\C-RBLU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771"/>
            <a:ext cx="9144000" cy="685527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Documents and Settings\Administrateur\Bureau\IMAGES II\BACKGRND\C-HOTR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5008"/>
            <a:ext cx="9144000" cy="130040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Mes documents\Mes images\seminarsSTW_fichiers\header-crow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5654" y="21771"/>
            <a:ext cx="1648345" cy="1273629"/>
          </a:xfrm>
          <a:prstGeom prst="rect">
            <a:avLst/>
          </a:prstGeom>
          <a:noFill/>
          <a:extLst>
            <a:ext uri="{909E8E84-426E-40DD-AFC4-6F175D3DCCD1}">
              <a14:hiddenFill xmlns:a14="http://schemas.microsoft.com/office/drawing/2010/main">
                <a:solidFill>
                  <a:srgbClr val="FFFFFF"/>
                </a:solidFill>
              </a14:hiddenFill>
            </a:ext>
          </a:extLst>
        </p:spPr>
      </p:pic>
      <p:sp>
        <p:nvSpPr>
          <p:cNvPr id="4" name="Curved Up Ribbon 3"/>
          <p:cNvSpPr/>
          <p:nvPr/>
        </p:nvSpPr>
        <p:spPr>
          <a:xfrm>
            <a:off x="228601" y="344423"/>
            <a:ext cx="7162800" cy="758952"/>
          </a:xfrm>
          <a:prstGeom prst="ellipse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6" name="TextBox 5"/>
          <p:cNvSpPr txBox="1"/>
          <p:nvPr/>
        </p:nvSpPr>
        <p:spPr>
          <a:xfrm rot="21426088">
            <a:off x="1140576" y="539233"/>
            <a:ext cx="1069323" cy="369332"/>
          </a:xfrm>
          <a:prstGeom prst="rect">
            <a:avLst/>
          </a:prstGeom>
          <a:noFill/>
        </p:spPr>
        <p:txBody>
          <a:bodyPr wrap="square" rtlCol="0">
            <a:spAutoFit/>
          </a:bodyPr>
          <a:lstStyle/>
          <a:p>
            <a:r>
              <a:rPr lang="fr-FR" dirty="0">
                <a:solidFill>
                  <a:srgbClr val="FFFF00"/>
                </a:solidFill>
              </a:rPr>
              <a:t>Gestion</a:t>
            </a:r>
            <a:r>
              <a:rPr lang="fr-FR" dirty="0">
                <a:solidFill>
                  <a:prstClr val="black"/>
                </a:solidFill>
              </a:rPr>
              <a:t> </a:t>
            </a:r>
          </a:p>
        </p:txBody>
      </p:sp>
      <p:sp>
        <p:nvSpPr>
          <p:cNvPr id="7" name="TextBox 6"/>
          <p:cNvSpPr txBox="1"/>
          <p:nvPr/>
        </p:nvSpPr>
        <p:spPr>
          <a:xfrm>
            <a:off x="3200400" y="447140"/>
            <a:ext cx="1676400" cy="369332"/>
          </a:xfrm>
          <a:prstGeom prst="rect">
            <a:avLst/>
          </a:prstGeom>
          <a:noFill/>
        </p:spPr>
        <p:txBody>
          <a:bodyPr wrap="square" rtlCol="0">
            <a:spAutoFit/>
          </a:bodyPr>
          <a:lstStyle/>
          <a:p>
            <a:r>
              <a:rPr lang="fr-FR" dirty="0">
                <a:solidFill>
                  <a:srgbClr val="FFFF00"/>
                </a:solidFill>
              </a:rPr>
              <a:t>Chrétienne</a:t>
            </a:r>
          </a:p>
        </p:txBody>
      </p:sp>
      <p:sp>
        <p:nvSpPr>
          <p:cNvPr id="8" name="TextBox 7"/>
          <p:cNvSpPr txBox="1"/>
          <p:nvPr/>
        </p:nvSpPr>
        <p:spPr>
          <a:xfrm rot="174197">
            <a:off x="5571221" y="537298"/>
            <a:ext cx="1141731" cy="369332"/>
          </a:xfrm>
          <a:prstGeom prst="rect">
            <a:avLst/>
          </a:prstGeom>
          <a:noFill/>
        </p:spPr>
        <p:txBody>
          <a:bodyPr wrap="square" rtlCol="0">
            <a:spAutoFit/>
          </a:bodyPr>
          <a:lstStyle/>
          <a:p>
            <a:r>
              <a:rPr lang="fr-FR" dirty="0">
                <a:solidFill>
                  <a:srgbClr val="FFFF00"/>
                </a:solidFill>
              </a:rPr>
              <a:t>de la Vie</a:t>
            </a:r>
          </a:p>
        </p:txBody>
      </p:sp>
      <p:sp>
        <p:nvSpPr>
          <p:cNvPr id="9" name="TextBox 8"/>
          <p:cNvSpPr txBox="1"/>
          <p:nvPr/>
        </p:nvSpPr>
        <p:spPr>
          <a:xfrm>
            <a:off x="7495654" y="972565"/>
            <a:ext cx="1942259" cy="369332"/>
          </a:xfrm>
          <a:prstGeom prst="rect">
            <a:avLst/>
          </a:prstGeom>
          <a:noFill/>
        </p:spPr>
        <p:txBody>
          <a:bodyPr wrap="square" rtlCol="0">
            <a:spAutoFit/>
          </a:bodyPr>
          <a:lstStyle/>
          <a:p>
            <a:r>
              <a:rPr lang="fr-FR" b="1" dirty="0">
                <a:solidFill>
                  <a:srgbClr val="C00000"/>
                </a:solidFill>
              </a:rPr>
              <a:t>GCV      -      FMC</a:t>
            </a:r>
          </a:p>
        </p:txBody>
      </p:sp>
      <p:sp>
        <p:nvSpPr>
          <p:cNvPr id="3" name="TextBox 2"/>
          <p:cNvSpPr txBox="1"/>
          <p:nvPr/>
        </p:nvSpPr>
        <p:spPr>
          <a:xfrm>
            <a:off x="1259632" y="2060848"/>
            <a:ext cx="6824456" cy="707886"/>
          </a:xfrm>
          <a:prstGeom prst="rect">
            <a:avLst/>
          </a:prstGeom>
          <a:noFill/>
        </p:spPr>
        <p:txBody>
          <a:bodyPr wrap="square" rtlCol="0">
            <a:spAutoFit/>
          </a:bodyPr>
          <a:lstStyle/>
          <a:p>
            <a:pPr algn="ctr"/>
            <a:r>
              <a:rPr lang="fr-FR" sz="4000" dirty="0" err="1" smtClean="0">
                <a:solidFill>
                  <a:srgbClr val="FFC000"/>
                </a:solidFill>
                <a:latin typeface="Baskerville Old Face" pitchFamily="18" charset="0"/>
              </a:rPr>
              <a:t>Miombom</a:t>
            </a:r>
            <a:r>
              <a:rPr lang="fr-FR" sz="4000" dirty="0" smtClean="0">
                <a:solidFill>
                  <a:srgbClr val="FFC000"/>
                </a:solidFill>
                <a:latin typeface="Baskerville Old Face" pitchFamily="18" charset="0"/>
              </a:rPr>
              <a:t>- </a:t>
            </a:r>
            <a:r>
              <a:rPr lang="fr-FR" sz="4000" dirty="0" err="1" smtClean="0">
                <a:solidFill>
                  <a:srgbClr val="FFC000"/>
                </a:solidFill>
                <a:latin typeface="Baskerville Old Face" pitchFamily="18" charset="0"/>
              </a:rPr>
              <a:t>pandresena</a:t>
            </a:r>
            <a:r>
              <a:rPr lang="fr-FR" sz="4000" dirty="0" smtClean="0">
                <a:solidFill>
                  <a:srgbClr val="FFC000"/>
                </a:solidFill>
                <a:latin typeface="Baskerville Old Face" pitchFamily="18" charset="0"/>
              </a:rPr>
              <a:t>.</a:t>
            </a:r>
            <a:endParaRPr lang="fr-FR" sz="4000" dirty="0">
              <a:solidFill>
                <a:srgbClr val="FFC000"/>
              </a:solidFill>
              <a:latin typeface="Baskerville Old Face" pitchFamily="18" charset="0"/>
            </a:endParaRPr>
          </a:p>
        </p:txBody>
      </p:sp>
    </p:spTree>
    <p:extLst>
      <p:ext uri="{BB962C8B-B14F-4D97-AF65-F5344CB8AC3E}">
        <p14:creationId xmlns:p14="http://schemas.microsoft.com/office/powerpoint/2010/main" val="742715903"/>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Administrateur\Bureau\IMAGES II\BACKGRND\C-RBLU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771"/>
            <a:ext cx="9144000" cy="685527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Documents and Settings\Administrateur\Bureau\IMAGES II\BACKGRND\C-HOTR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5008"/>
            <a:ext cx="9144000" cy="130040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Mes documents\Mes images\seminarsSTW_fichiers\header-crow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5654" y="21771"/>
            <a:ext cx="1648345" cy="1273629"/>
          </a:xfrm>
          <a:prstGeom prst="rect">
            <a:avLst/>
          </a:prstGeom>
          <a:noFill/>
          <a:extLst>
            <a:ext uri="{909E8E84-426E-40DD-AFC4-6F175D3DCCD1}">
              <a14:hiddenFill xmlns:a14="http://schemas.microsoft.com/office/drawing/2010/main">
                <a:solidFill>
                  <a:srgbClr val="FFFFFF"/>
                </a:solidFill>
              </a14:hiddenFill>
            </a:ext>
          </a:extLst>
        </p:spPr>
      </p:pic>
      <p:sp>
        <p:nvSpPr>
          <p:cNvPr id="4" name="Curved Up Ribbon 3"/>
          <p:cNvSpPr/>
          <p:nvPr/>
        </p:nvSpPr>
        <p:spPr>
          <a:xfrm>
            <a:off x="228601" y="344423"/>
            <a:ext cx="7162800" cy="758952"/>
          </a:xfrm>
          <a:prstGeom prst="ellipse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6" name="TextBox 5"/>
          <p:cNvSpPr txBox="1"/>
          <p:nvPr/>
        </p:nvSpPr>
        <p:spPr>
          <a:xfrm rot="21426088">
            <a:off x="1140576" y="539233"/>
            <a:ext cx="1069323" cy="369332"/>
          </a:xfrm>
          <a:prstGeom prst="rect">
            <a:avLst/>
          </a:prstGeom>
          <a:noFill/>
        </p:spPr>
        <p:txBody>
          <a:bodyPr wrap="square" rtlCol="0">
            <a:spAutoFit/>
          </a:bodyPr>
          <a:lstStyle/>
          <a:p>
            <a:r>
              <a:rPr lang="fr-FR" dirty="0">
                <a:solidFill>
                  <a:srgbClr val="FFFF00"/>
                </a:solidFill>
              </a:rPr>
              <a:t>Gestion</a:t>
            </a:r>
            <a:r>
              <a:rPr lang="fr-FR" dirty="0">
                <a:solidFill>
                  <a:prstClr val="black"/>
                </a:solidFill>
              </a:rPr>
              <a:t> </a:t>
            </a:r>
          </a:p>
        </p:txBody>
      </p:sp>
      <p:sp>
        <p:nvSpPr>
          <p:cNvPr id="7" name="TextBox 6"/>
          <p:cNvSpPr txBox="1"/>
          <p:nvPr/>
        </p:nvSpPr>
        <p:spPr>
          <a:xfrm>
            <a:off x="3200400" y="447140"/>
            <a:ext cx="1676400" cy="369332"/>
          </a:xfrm>
          <a:prstGeom prst="rect">
            <a:avLst/>
          </a:prstGeom>
          <a:noFill/>
        </p:spPr>
        <p:txBody>
          <a:bodyPr wrap="square" rtlCol="0">
            <a:spAutoFit/>
          </a:bodyPr>
          <a:lstStyle/>
          <a:p>
            <a:r>
              <a:rPr lang="fr-FR" dirty="0">
                <a:solidFill>
                  <a:srgbClr val="FFFF00"/>
                </a:solidFill>
              </a:rPr>
              <a:t>Chrétienne</a:t>
            </a:r>
          </a:p>
        </p:txBody>
      </p:sp>
      <p:sp>
        <p:nvSpPr>
          <p:cNvPr id="8" name="TextBox 7"/>
          <p:cNvSpPr txBox="1"/>
          <p:nvPr/>
        </p:nvSpPr>
        <p:spPr>
          <a:xfrm rot="174197">
            <a:off x="5571221" y="537298"/>
            <a:ext cx="1141731" cy="369332"/>
          </a:xfrm>
          <a:prstGeom prst="rect">
            <a:avLst/>
          </a:prstGeom>
          <a:noFill/>
        </p:spPr>
        <p:txBody>
          <a:bodyPr wrap="square" rtlCol="0">
            <a:spAutoFit/>
          </a:bodyPr>
          <a:lstStyle/>
          <a:p>
            <a:r>
              <a:rPr lang="fr-FR" dirty="0">
                <a:solidFill>
                  <a:srgbClr val="FFFF00"/>
                </a:solidFill>
              </a:rPr>
              <a:t>de la Vie</a:t>
            </a:r>
          </a:p>
        </p:txBody>
      </p:sp>
      <p:sp>
        <p:nvSpPr>
          <p:cNvPr id="9" name="TextBox 8"/>
          <p:cNvSpPr txBox="1"/>
          <p:nvPr/>
        </p:nvSpPr>
        <p:spPr>
          <a:xfrm>
            <a:off x="7495654" y="972565"/>
            <a:ext cx="1942259" cy="369332"/>
          </a:xfrm>
          <a:prstGeom prst="rect">
            <a:avLst/>
          </a:prstGeom>
          <a:noFill/>
        </p:spPr>
        <p:txBody>
          <a:bodyPr wrap="square" rtlCol="0">
            <a:spAutoFit/>
          </a:bodyPr>
          <a:lstStyle/>
          <a:p>
            <a:r>
              <a:rPr lang="fr-FR" b="1" dirty="0">
                <a:solidFill>
                  <a:srgbClr val="C00000"/>
                </a:solidFill>
              </a:rPr>
              <a:t>GCV      -      FMC</a:t>
            </a:r>
          </a:p>
        </p:txBody>
      </p:sp>
      <p:sp>
        <p:nvSpPr>
          <p:cNvPr id="3" name="TextBox 2"/>
          <p:cNvSpPr txBox="1"/>
          <p:nvPr/>
        </p:nvSpPr>
        <p:spPr>
          <a:xfrm>
            <a:off x="1259632" y="2060848"/>
            <a:ext cx="6824456" cy="2800767"/>
          </a:xfrm>
          <a:prstGeom prst="rect">
            <a:avLst/>
          </a:prstGeom>
          <a:noFill/>
        </p:spPr>
        <p:txBody>
          <a:bodyPr wrap="square" rtlCol="0">
            <a:spAutoFit/>
          </a:bodyPr>
          <a:lstStyle/>
          <a:p>
            <a:pPr algn="ctr"/>
            <a:r>
              <a:rPr lang="fr-FR" sz="4400" dirty="0" smtClean="0">
                <a:solidFill>
                  <a:srgbClr val="FFC000"/>
                </a:solidFill>
                <a:latin typeface="Baskerville Old Face" pitchFamily="18" charset="0"/>
              </a:rPr>
              <a:t> </a:t>
            </a:r>
            <a:r>
              <a:rPr lang="fr-FR" sz="4400" dirty="0" err="1" smtClean="0">
                <a:solidFill>
                  <a:srgbClr val="FFC000"/>
                </a:solidFill>
                <a:latin typeface="Baskerville Old Face" pitchFamily="18" charset="0"/>
              </a:rPr>
              <a:t>Jereo</a:t>
            </a:r>
            <a:r>
              <a:rPr lang="fr-FR" sz="4400" dirty="0" smtClean="0">
                <a:solidFill>
                  <a:srgbClr val="FFC000"/>
                </a:solidFill>
                <a:latin typeface="Baskerville Old Face" pitchFamily="18" charset="0"/>
              </a:rPr>
              <a:t> </a:t>
            </a:r>
            <a:r>
              <a:rPr lang="fr-FR" sz="4400" dirty="0" err="1" smtClean="0">
                <a:solidFill>
                  <a:srgbClr val="FFC000"/>
                </a:solidFill>
                <a:latin typeface="Baskerville Old Face" pitchFamily="18" charset="0"/>
              </a:rPr>
              <a:t>ny</a:t>
            </a:r>
            <a:r>
              <a:rPr lang="fr-FR" sz="4400" dirty="0" smtClean="0">
                <a:solidFill>
                  <a:srgbClr val="FFC000"/>
                </a:solidFill>
                <a:latin typeface="Baskerville Old Face" pitchFamily="18" charset="0"/>
              </a:rPr>
              <a:t> </a:t>
            </a:r>
            <a:r>
              <a:rPr lang="fr-FR" sz="4400" dirty="0" err="1" smtClean="0">
                <a:solidFill>
                  <a:srgbClr val="FFC000"/>
                </a:solidFill>
                <a:latin typeface="Baskerville Old Face" pitchFamily="18" charset="0"/>
              </a:rPr>
              <a:t>mpilalao</a:t>
            </a:r>
            <a:r>
              <a:rPr lang="fr-FR" sz="4400" dirty="0" smtClean="0">
                <a:solidFill>
                  <a:srgbClr val="FFC000"/>
                </a:solidFill>
                <a:latin typeface="Baskerville Old Face" pitchFamily="18" charset="0"/>
              </a:rPr>
              <a:t> </a:t>
            </a:r>
            <a:r>
              <a:rPr lang="fr-FR" sz="4400" dirty="0" err="1" smtClean="0">
                <a:solidFill>
                  <a:srgbClr val="FFC000"/>
                </a:solidFill>
                <a:latin typeface="Baskerville Old Face" pitchFamily="18" charset="0"/>
              </a:rPr>
              <a:t>baolina</a:t>
            </a:r>
            <a:r>
              <a:rPr lang="fr-FR" sz="4400" dirty="0" smtClean="0">
                <a:solidFill>
                  <a:srgbClr val="FFC000"/>
                </a:solidFill>
                <a:latin typeface="Baskerville Old Face" pitchFamily="18" charset="0"/>
              </a:rPr>
              <a:t>.</a:t>
            </a:r>
          </a:p>
          <a:p>
            <a:pPr algn="ctr"/>
            <a:r>
              <a:rPr lang="fr-FR" sz="4400" dirty="0" smtClean="0">
                <a:solidFill>
                  <a:srgbClr val="FFC000"/>
                </a:solidFill>
                <a:latin typeface="Baskerville Old Face" pitchFamily="18" charset="0"/>
              </a:rPr>
              <a:t>Samy </a:t>
            </a:r>
            <a:r>
              <a:rPr lang="fr-FR" sz="4400" dirty="0" err="1" smtClean="0">
                <a:solidFill>
                  <a:srgbClr val="FFC000"/>
                </a:solidFill>
                <a:latin typeface="Baskerville Old Face" pitchFamily="18" charset="0"/>
              </a:rPr>
              <a:t>mihazona</a:t>
            </a:r>
            <a:r>
              <a:rPr lang="fr-FR" sz="4400" dirty="0" smtClean="0">
                <a:solidFill>
                  <a:srgbClr val="FFC000"/>
                </a:solidFill>
                <a:latin typeface="Baskerville Old Face" pitchFamily="18" charset="0"/>
              </a:rPr>
              <a:t> </a:t>
            </a:r>
            <a:r>
              <a:rPr lang="fr-FR" sz="4400" dirty="0" err="1" smtClean="0">
                <a:solidFill>
                  <a:srgbClr val="FFC000"/>
                </a:solidFill>
                <a:latin typeface="Baskerville Old Face" pitchFamily="18" charset="0"/>
              </a:rPr>
              <a:t>ny</a:t>
            </a:r>
            <a:r>
              <a:rPr lang="fr-FR" sz="4400" dirty="0" smtClean="0">
                <a:solidFill>
                  <a:srgbClr val="FFC000"/>
                </a:solidFill>
                <a:latin typeface="Baskerville Old Face" pitchFamily="18" charset="0"/>
              </a:rPr>
              <a:t> </a:t>
            </a:r>
            <a:r>
              <a:rPr lang="fr-FR" sz="4400" dirty="0" err="1" smtClean="0">
                <a:solidFill>
                  <a:srgbClr val="FFC000"/>
                </a:solidFill>
                <a:latin typeface="Baskerville Old Face" pitchFamily="18" charset="0"/>
              </a:rPr>
              <a:t>andraikitra</a:t>
            </a:r>
            <a:r>
              <a:rPr lang="fr-FR" sz="4400" dirty="0" smtClean="0">
                <a:solidFill>
                  <a:srgbClr val="FFC000"/>
                </a:solidFill>
                <a:latin typeface="Baskerville Old Face" pitchFamily="18" charset="0"/>
              </a:rPr>
              <a:t> </a:t>
            </a:r>
            <a:r>
              <a:rPr lang="fr-FR" sz="4400" dirty="0" err="1" smtClean="0">
                <a:solidFill>
                  <a:srgbClr val="FFC000"/>
                </a:solidFill>
                <a:latin typeface="Baskerville Old Face" pitchFamily="18" charset="0"/>
              </a:rPr>
              <a:t>tandrify</a:t>
            </a:r>
            <a:r>
              <a:rPr lang="fr-FR" sz="4400" dirty="0" smtClean="0">
                <a:solidFill>
                  <a:srgbClr val="FFC000"/>
                </a:solidFill>
                <a:latin typeface="Baskerville Old Face" pitchFamily="18" charset="0"/>
              </a:rPr>
              <a:t> </a:t>
            </a:r>
            <a:r>
              <a:rPr lang="fr-FR" sz="4400" dirty="0" err="1" smtClean="0">
                <a:solidFill>
                  <a:srgbClr val="FFC000"/>
                </a:solidFill>
                <a:latin typeface="Baskerville Old Face" pitchFamily="18" charset="0"/>
              </a:rPr>
              <a:t>azy</a:t>
            </a:r>
            <a:r>
              <a:rPr lang="fr-FR" sz="4400" dirty="0">
                <a:solidFill>
                  <a:srgbClr val="FFC000"/>
                </a:solidFill>
                <a:latin typeface="Baskerville Old Face" pitchFamily="18" charset="0"/>
              </a:rPr>
              <a:t> </a:t>
            </a:r>
            <a:r>
              <a:rPr lang="fr-FR" sz="4400" dirty="0" err="1" smtClean="0">
                <a:solidFill>
                  <a:srgbClr val="FFC000"/>
                </a:solidFill>
                <a:latin typeface="Baskerville Old Face" pitchFamily="18" charset="0"/>
              </a:rPr>
              <a:t>araka</a:t>
            </a:r>
            <a:r>
              <a:rPr lang="fr-FR" sz="4400" dirty="0" smtClean="0">
                <a:solidFill>
                  <a:srgbClr val="FFC000"/>
                </a:solidFill>
                <a:latin typeface="Baskerville Old Face" pitchFamily="18" charset="0"/>
              </a:rPr>
              <a:t> </a:t>
            </a:r>
            <a:r>
              <a:rPr lang="fr-FR" sz="4400" dirty="0" err="1" smtClean="0">
                <a:solidFill>
                  <a:srgbClr val="FFC000"/>
                </a:solidFill>
                <a:latin typeface="Baskerville Old Face" pitchFamily="18" charset="0"/>
              </a:rPr>
              <a:t>ny</a:t>
            </a:r>
            <a:r>
              <a:rPr lang="fr-FR" sz="4400" dirty="0" smtClean="0">
                <a:solidFill>
                  <a:srgbClr val="FFC000"/>
                </a:solidFill>
                <a:latin typeface="Baskerville Old Face" pitchFamily="18" charset="0"/>
              </a:rPr>
              <a:t> </a:t>
            </a:r>
            <a:r>
              <a:rPr lang="fr-FR" sz="4400" dirty="0" err="1" smtClean="0">
                <a:solidFill>
                  <a:srgbClr val="FFC000"/>
                </a:solidFill>
                <a:latin typeface="Baskerville Old Face" pitchFamily="18" charset="0"/>
              </a:rPr>
              <a:t>telentany</a:t>
            </a:r>
            <a:r>
              <a:rPr lang="fr-FR" sz="4400" dirty="0" smtClean="0">
                <a:solidFill>
                  <a:srgbClr val="FFC000"/>
                </a:solidFill>
                <a:latin typeface="Baskerville Old Face" pitchFamily="18" charset="0"/>
              </a:rPr>
              <a:t> </a:t>
            </a:r>
            <a:r>
              <a:rPr lang="fr-FR" sz="4400" dirty="0" err="1" smtClean="0">
                <a:solidFill>
                  <a:srgbClr val="FFC000"/>
                </a:solidFill>
                <a:latin typeface="Baskerville Old Face" pitchFamily="18" charset="0"/>
              </a:rPr>
              <a:t>avy</a:t>
            </a:r>
            <a:r>
              <a:rPr lang="fr-FR" sz="4400" dirty="0" smtClean="0">
                <a:solidFill>
                  <a:srgbClr val="FFC000"/>
                </a:solidFill>
                <a:latin typeface="Baskerville Old Face" pitchFamily="18" charset="0"/>
              </a:rPr>
              <a:t>.</a:t>
            </a:r>
            <a:endParaRPr lang="fr-FR" sz="4400" dirty="0">
              <a:solidFill>
                <a:srgbClr val="FFC000"/>
              </a:solidFill>
              <a:latin typeface="Baskerville Old Face" pitchFamily="18" charset="0"/>
            </a:endParaRPr>
          </a:p>
        </p:txBody>
      </p:sp>
      <p:sp>
        <p:nvSpPr>
          <p:cNvPr id="2" name="TextBox 1"/>
          <p:cNvSpPr txBox="1"/>
          <p:nvPr/>
        </p:nvSpPr>
        <p:spPr>
          <a:xfrm>
            <a:off x="2993747" y="5589240"/>
            <a:ext cx="3672408" cy="646331"/>
          </a:xfrm>
          <a:prstGeom prst="rect">
            <a:avLst/>
          </a:prstGeom>
          <a:noFill/>
        </p:spPr>
        <p:txBody>
          <a:bodyPr wrap="square" rtlCol="0">
            <a:spAutoFit/>
          </a:bodyPr>
          <a:lstStyle/>
          <a:p>
            <a:r>
              <a:rPr lang="fr-FR" sz="3600" dirty="0" smtClean="0">
                <a:solidFill>
                  <a:schemeClr val="bg1"/>
                </a:solidFill>
              </a:rPr>
              <a:t>IRAY NY TANJONA</a:t>
            </a:r>
            <a:endParaRPr lang="fr-FR" sz="3600" dirty="0">
              <a:solidFill>
                <a:schemeClr val="bg1"/>
              </a:solidFill>
            </a:endParaRPr>
          </a:p>
        </p:txBody>
      </p:sp>
    </p:spTree>
    <p:extLst>
      <p:ext uri="{BB962C8B-B14F-4D97-AF65-F5344CB8AC3E}">
        <p14:creationId xmlns:p14="http://schemas.microsoft.com/office/powerpoint/2010/main" val="2437864814"/>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Administrateur\Bureau\IMAGES II\BACKGRND\C-RBLU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771"/>
            <a:ext cx="9144000" cy="685527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Documents and Settings\Administrateur\Bureau\IMAGES II\BACKGRND\C-HOTR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5008"/>
            <a:ext cx="9144000" cy="130040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Mes documents\Mes images\seminarsSTW_fichiers\header-crow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5654" y="21771"/>
            <a:ext cx="1648345" cy="1273629"/>
          </a:xfrm>
          <a:prstGeom prst="rect">
            <a:avLst/>
          </a:prstGeom>
          <a:noFill/>
          <a:extLst>
            <a:ext uri="{909E8E84-426E-40DD-AFC4-6F175D3DCCD1}">
              <a14:hiddenFill xmlns:a14="http://schemas.microsoft.com/office/drawing/2010/main">
                <a:solidFill>
                  <a:srgbClr val="FFFFFF"/>
                </a:solidFill>
              </a14:hiddenFill>
            </a:ext>
          </a:extLst>
        </p:spPr>
      </p:pic>
      <p:sp>
        <p:nvSpPr>
          <p:cNvPr id="4" name="Curved Up Ribbon 3"/>
          <p:cNvSpPr/>
          <p:nvPr/>
        </p:nvSpPr>
        <p:spPr>
          <a:xfrm>
            <a:off x="228601" y="344423"/>
            <a:ext cx="7162800" cy="758952"/>
          </a:xfrm>
          <a:prstGeom prst="ellipse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6" name="TextBox 5"/>
          <p:cNvSpPr txBox="1"/>
          <p:nvPr/>
        </p:nvSpPr>
        <p:spPr>
          <a:xfrm rot="21426088">
            <a:off x="1140576" y="539233"/>
            <a:ext cx="1069323" cy="369332"/>
          </a:xfrm>
          <a:prstGeom prst="rect">
            <a:avLst/>
          </a:prstGeom>
          <a:noFill/>
        </p:spPr>
        <p:txBody>
          <a:bodyPr wrap="square" rtlCol="0">
            <a:spAutoFit/>
          </a:bodyPr>
          <a:lstStyle/>
          <a:p>
            <a:r>
              <a:rPr lang="fr-FR" dirty="0">
                <a:solidFill>
                  <a:srgbClr val="FFFF00"/>
                </a:solidFill>
              </a:rPr>
              <a:t>Gestion</a:t>
            </a:r>
            <a:r>
              <a:rPr lang="fr-FR" dirty="0">
                <a:solidFill>
                  <a:prstClr val="black"/>
                </a:solidFill>
              </a:rPr>
              <a:t> </a:t>
            </a:r>
          </a:p>
        </p:txBody>
      </p:sp>
      <p:sp>
        <p:nvSpPr>
          <p:cNvPr id="7" name="TextBox 6"/>
          <p:cNvSpPr txBox="1"/>
          <p:nvPr/>
        </p:nvSpPr>
        <p:spPr>
          <a:xfrm>
            <a:off x="3200400" y="447140"/>
            <a:ext cx="1676400" cy="369332"/>
          </a:xfrm>
          <a:prstGeom prst="rect">
            <a:avLst/>
          </a:prstGeom>
          <a:noFill/>
        </p:spPr>
        <p:txBody>
          <a:bodyPr wrap="square" rtlCol="0">
            <a:spAutoFit/>
          </a:bodyPr>
          <a:lstStyle/>
          <a:p>
            <a:r>
              <a:rPr lang="fr-FR" dirty="0">
                <a:solidFill>
                  <a:srgbClr val="FFFF00"/>
                </a:solidFill>
              </a:rPr>
              <a:t>Chrétienne</a:t>
            </a:r>
          </a:p>
        </p:txBody>
      </p:sp>
      <p:sp>
        <p:nvSpPr>
          <p:cNvPr id="8" name="TextBox 7"/>
          <p:cNvSpPr txBox="1"/>
          <p:nvPr/>
        </p:nvSpPr>
        <p:spPr>
          <a:xfrm rot="174197">
            <a:off x="5571221" y="537298"/>
            <a:ext cx="1141731" cy="369332"/>
          </a:xfrm>
          <a:prstGeom prst="rect">
            <a:avLst/>
          </a:prstGeom>
          <a:noFill/>
        </p:spPr>
        <p:txBody>
          <a:bodyPr wrap="square" rtlCol="0">
            <a:spAutoFit/>
          </a:bodyPr>
          <a:lstStyle/>
          <a:p>
            <a:r>
              <a:rPr lang="fr-FR" dirty="0">
                <a:solidFill>
                  <a:srgbClr val="FFFF00"/>
                </a:solidFill>
              </a:rPr>
              <a:t>de la Vie</a:t>
            </a:r>
          </a:p>
        </p:txBody>
      </p:sp>
      <p:sp>
        <p:nvSpPr>
          <p:cNvPr id="9" name="TextBox 8"/>
          <p:cNvSpPr txBox="1"/>
          <p:nvPr/>
        </p:nvSpPr>
        <p:spPr>
          <a:xfrm>
            <a:off x="7495654" y="972565"/>
            <a:ext cx="1942259" cy="369332"/>
          </a:xfrm>
          <a:prstGeom prst="rect">
            <a:avLst/>
          </a:prstGeom>
          <a:noFill/>
        </p:spPr>
        <p:txBody>
          <a:bodyPr wrap="square" rtlCol="0">
            <a:spAutoFit/>
          </a:bodyPr>
          <a:lstStyle/>
          <a:p>
            <a:r>
              <a:rPr lang="fr-FR" b="1" dirty="0">
                <a:solidFill>
                  <a:srgbClr val="C00000"/>
                </a:solidFill>
              </a:rPr>
              <a:t>GCV      -      FMC</a:t>
            </a:r>
          </a:p>
        </p:txBody>
      </p:sp>
      <p:sp>
        <p:nvSpPr>
          <p:cNvPr id="3" name="TextBox 2"/>
          <p:cNvSpPr txBox="1"/>
          <p:nvPr/>
        </p:nvSpPr>
        <p:spPr>
          <a:xfrm>
            <a:off x="-468561" y="1341897"/>
            <a:ext cx="9145017" cy="6022161"/>
          </a:xfrm>
          <a:prstGeom prst="rect">
            <a:avLst/>
          </a:prstGeom>
          <a:noFill/>
        </p:spPr>
        <p:txBody>
          <a:bodyPr wrap="square" rtlCol="0">
            <a:spAutoFit/>
          </a:bodyPr>
          <a:lstStyle/>
          <a:p>
            <a:pPr lvl="0" algn="ctr"/>
            <a:r>
              <a:rPr lang="it-IT" sz="3600" b="1" i="1" dirty="0" smtClean="0">
                <a:solidFill>
                  <a:schemeClr val="bg1"/>
                </a:solidFill>
                <a:latin typeface="Baskerville Old Face" pitchFamily="18" charset="0"/>
                <a:ea typeface="Times New Roman"/>
                <a:cs typeface="Times New Roman"/>
              </a:rPr>
              <a:t>1Kor.13:26</a:t>
            </a:r>
          </a:p>
          <a:p>
            <a:pPr marL="1371600">
              <a:spcAft>
                <a:spcPts val="800"/>
              </a:spcAft>
            </a:pPr>
            <a:r>
              <a:rPr lang="en-GB" sz="3600" dirty="0" err="1" smtClean="0">
                <a:solidFill>
                  <a:schemeClr val="bg1"/>
                </a:solidFill>
                <a:latin typeface="Baskerville Old Face" pitchFamily="18" charset="0"/>
                <a:ea typeface="Times New Roman"/>
                <a:cs typeface="Times New Roman"/>
              </a:rPr>
              <a:t>Ahoana</a:t>
            </a:r>
            <a:r>
              <a:rPr lang="en-GB" sz="3600" dirty="0" smtClean="0">
                <a:solidFill>
                  <a:schemeClr val="bg1"/>
                </a:solidFill>
                <a:latin typeface="Baskerville Old Face" pitchFamily="18" charset="0"/>
                <a:ea typeface="Times New Roman"/>
                <a:cs typeface="Times New Roman"/>
              </a:rPr>
              <a:t> </a:t>
            </a:r>
            <a:r>
              <a:rPr lang="en-GB" sz="3600" dirty="0" err="1">
                <a:solidFill>
                  <a:schemeClr val="bg1"/>
                </a:solidFill>
                <a:latin typeface="Baskerville Old Face" pitchFamily="18" charset="0"/>
                <a:ea typeface="Times New Roman"/>
                <a:cs typeface="Times New Roman"/>
              </a:rPr>
              <a:t>ary</a:t>
            </a:r>
            <a:r>
              <a:rPr lang="en-GB" sz="3600" dirty="0">
                <a:solidFill>
                  <a:schemeClr val="bg1"/>
                </a:solidFill>
                <a:latin typeface="Baskerville Old Face" pitchFamily="18" charset="0"/>
                <a:ea typeface="Times New Roman"/>
                <a:cs typeface="Times New Roman"/>
              </a:rPr>
              <a:t> no </a:t>
            </a:r>
            <a:r>
              <a:rPr lang="en-GB" sz="3600" dirty="0" err="1">
                <a:solidFill>
                  <a:schemeClr val="bg1"/>
                </a:solidFill>
                <a:latin typeface="Baskerville Old Face" pitchFamily="18" charset="0"/>
                <a:ea typeface="Times New Roman"/>
                <a:cs typeface="Times New Roman"/>
              </a:rPr>
              <a:t>izy</a:t>
            </a:r>
            <a:r>
              <a:rPr lang="en-GB" sz="3600" dirty="0">
                <a:solidFill>
                  <a:schemeClr val="bg1"/>
                </a:solidFill>
                <a:latin typeface="Baskerville Old Face" pitchFamily="18" charset="0"/>
                <a:ea typeface="Times New Roman"/>
                <a:cs typeface="Times New Roman"/>
              </a:rPr>
              <a:t>, </a:t>
            </a:r>
            <a:r>
              <a:rPr lang="en-GB" sz="3600" dirty="0" err="1">
                <a:solidFill>
                  <a:schemeClr val="bg1"/>
                </a:solidFill>
                <a:latin typeface="Baskerville Old Face" pitchFamily="18" charset="0"/>
                <a:ea typeface="Times New Roman"/>
                <a:cs typeface="Times New Roman"/>
              </a:rPr>
              <a:t>ry</a:t>
            </a:r>
            <a:r>
              <a:rPr lang="en-GB" sz="3600" dirty="0">
                <a:solidFill>
                  <a:schemeClr val="bg1"/>
                </a:solidFill>
                <a:latin typeface="Baskerville Old Face" pitchFamily="18" charset="0"/>
                <a:ea typeface="Times New Roman"/>
                <a:cs typeface="Times New Roman"/>
              </a:rPr>
              <a:t> </a:t>
            </a:r>
            <a:r>
              <a:rPr lang="en-GB" sz="3600" dirty="0" err="1">
                <a:solidFill>
                  <a:schemeClr val="bg1"/>
                </a:solidFill>
                <a:latin typeface="Baskerville Old Face" pitchFamily="18" charset="0"/>
                <a:ea typeface="Times New Roman"/>
                <a:cs typeface="Times New Roman"/>
              </a:rPr>
              <a:t>rahalahy</a:t>
            </a:r>
            <a:r>
              <a:rPr lang="en-GB" sz="3600" dirty="0">
                <a:solidFill>
                  <a:schemeClr val="bg1"/>
                </a:solidFill>
                <a:latin typeface="Baskerville Old Face" pitchFamily="18" charset="0"/>
                <a:ea typeface="Times New Roman"/>
                <a:cs typeface="Times New Roman"/>
              </a:rPr>
              <a:t>? </a:t>
            </a:r>
            <a:r>
              <a:rPr lang="it-IT" sz="3600" dirty="0">
                <a:solidFill>
                  <a:schemeClr val="bg1"/>
                </a:solidFill>
                <a:latin typeface="Baskerville Old Face" pitchFamily="18" charset="0"/>
                <a:ea typeface="Times New Roman"/>
                <a:cs typeface="Times New Roman"/>
              </a:rPr>
              <a:t>Raha miangona ianareo, misy ta-hanao hira ianareo, </a:t>
            </a:r>
            <a:endParaRPr lang="it-IT" sz="3600" dirty="0" smtClean="0">
              <a:solidFill>
                <a:schemeClr val="bg1"/>
              </a:solidFill>
              <a:latin typeface="Baskerville Old Face" pitchFamily="18" charset="0"/>
              <a:ea typeface="Times New Roman"/>
              <a:cs typeface="Times New Roman"/>
            </a:endParaRPr>
          </a:p>
          <a:p>
            <a:pPr marL="1371600">
              <a:spcAft>
                <a:spcPts val="800"/>
              </a:spcAft>
            </a:pPr>
            <a:endParaRPr lang="it-IT" sz="3600" dirty="0">
              <a:solidFill>
                <a:schemeClr val="bg1"/>
              </a:solidFill>
              <a:latin typeface="Baskerville Old Face" pitchFamily="18" charset="0"/>
              <a:ea typeface="Times New Roman"/>
              <a:cs typeface="Times New Roman"/>
            </a:endParaRPr>
          </a:p>
          <a:p>
            <a:pPr marL="1371600">
              <a:spcAft>
                <a:spcPts val="800"/>
              </a:spcAft>
            </a:pPr>
            <a:endParaRPr lang="it-IT" sz="3600" dirty="0" smtClean="0">
              <a:solidFill>
                <a:schemeClr val="bg1"/>
              </a:solidFill>
              <a:latin typeface="Baskerville Old Face" pitchFamily="18" charset="0"/>
              <a:ea typeface="Times New Roman"/>
              <a:cs typeface="Times New Roman"/>
            </a:endParaRPr>
          </a:p>
          <a:p>
            <a:pPr marL="1371600">
              <a:spcAft>
                <a:spcPts val="800"/>
              </a:spcAft>
            </a:pPr>
            <a:r>
              <a:rPr lang="it-IT" sz="3600" dirty="0" smtClean="0">
                <a:solidFill>
                  <a:schemeClr val="bg1"/>
                </a:solidFill>
                <a:latin typeface="Baskerville Old Face" pitchFamily="18" charset="0"/>
                <a:ea typeface="Times New Roman"/>
                <a:cs typeface="Times New Roman"/>
              </a:rPr>
              <a:t>misy </a:t>
            </a:r>
            <a:r>
              <a:rPr lang="it-IT" sz="3600" dirty="0">
                <a:solidFill>
                  <a:schemeClr val="bg1"/>
                </a:solidFill>
                <a:latin typeface="Baskerville Old Face" pitchFamily="18" charset="0"/>
                <a:ea typeface="Times New Roman"/>
                <a:cs typeface="Times New Roman"/>
              </a:rPr>
              <a:t>ta-hanao fampianarana, misy manana fanambarana, </a:t>
            </a:r>
            <a:endParaRPr lang="fr-FR" sz="3600" dirty="0">
              <a:solidFill>
                <a:schemeClr val="bg1"/>
              </a:solidFill>
              <a:ea typeface="Times New Roman"/>
              <a:cs typeface="Times New Roman"/>
            </a:endParaRPr>
          </a:p>
          <a:p>
            <a:pPr marL="1371600">
              <a:spcAft>
                <a:spcPts val="800"/>
              </a:spcAft>
            </a:pPr>
            <a:endParaRPr lang="fr-FR" sz="3600" dirty="0">
              <a:solidFill>
                <a:schemeClr val="bg1"/>
              </a:solidFill>
              <a:latin typeface="Baskerville Old Face" pitchFamily="18" charset="0"/>
              <a:ea typeface="Times New Roman"/>
              <a:cs typeface="Times New Roman"/>
            </a:endParaRPr>
          </a:p>
          <a:p>
            <a:endParaRPr lang="fr-FR" sz="2800" dirty="0">
              <a:solidFill>
                <a:schemeClr val="bg1"/>
              </a:solidFill>
              <a:latin typeface="Baskerville Old Face" pitchFamily="18" charset="0"/>
            </a:endParaRPr>
          </a:p>
        </p:txBody>
      </p:sp>
      <p:pic>
        <p:nvPicPr>
          <p:cNvPr id="717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41240" y="3445936"/>
            <a:ext cx="1318320" cy="1419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72126" y="4509120"/>
            <a:ext cx="1295400" cy="2075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6895418"/>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Administrateur\Bureau\IMAGES II\BACKGRND\C-RBLU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771"/>
            <a:ext cx="9144000" cy="685527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Documents and Settings\Administrateur\Bureau\IMAGES II\BACKGRND\C-HOTR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5008"/>
            <a:ext cx="9144000" cy="130040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Mes documents\Mes images\seminarsSTW_fichiers\header-crow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5654" y="21771"/>
            <a:ext cx="1648345" cy="1273629"/>
          </a:xfrm>
          <a:prstGeom prst="rect">
            <a:avLst/>
          </a:prstGeom>
          <a:noFill/>
          <a:extLst>
            <a:ext uri="{909E8E84-426E-40DD-AFC4-6F175D3DCCD1}">
              <a14:hiddenFill xmlns:a14="http://schemas.microsoft.com/office/drawing/2010/main">
                <a:solidFill>
                  <a:srgbClr val="FFFFFF"/>
                </a:solidFill>
              </a14:hiddenFill>
            </a:ext>
          </a:extLst>
        </p:spPr>
      </p:pic>
      <p:sp>
        <p:nvSpPr>
          <p:cNvPr id="4" name="Curved Up Ribbon 3"/>
          <p:cNvSpPr/>
          <p:nvPr/>
        </p:nvSpPr>
        <p:spPr>
          <a:xfrm>
            <a:off x="228601" y="344423"/>
            <a:ext cx="7162800" cy="758952"/>
          </a:xfrm>
          <a:prstGeom prst="ellipse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6" name="TextBox 5"/>
          <p:cNvSpPr txBox="1"/>
          <p:nvPr/>
        </p:nvSpPr>
        <p:spPr>
          <a:xfrm rot="21426088">
            <a:off x="1140576" y="539233"/>
            <a:ext cx="1069323" cy="369332"/>
          </a:xfrm>
          <a:prstGeom prst="rect">
            <a:avLst/>
          </a:prstGeom>
          <a:noFill/>
        </p:spPr>
        <p:txBody>
          <a:bodyPr wrap="square" rtlCol="0">
            <a:spAutoFit/>
          </a:bodyPr>
          <a:lstStyle/>
          <a:p>
            <a:r>
              <a:rPr lang="fr-FR" dirty="0">
                <a:solidFill>
                  <a:srgbClr val="FFFF00"/>
                </a:solidFill>
              </a:rPr>
              <a:t>Gestion</a:t>
            </a:r>
            <a:r>
              <a:rPr lang="fr-FR" dirty="0">
                <a:solidFill>
                  <a:prstClr val="black"/>
                </a:solidFill>
              </a:rPr>
              <a:t> </a:t>
            </a:r>
          </a:p>
        </p:txBody>
      </p:sp>
      <p:sp>
        <p:nvSpPr>
          <p:cNvPr id="7" name="TextBox 6"/>
          <p:cNvSpPr txBox="1"/>
          <p:nvPr/>
        </p:nvSpPr>
        <p:spPr>
          <a:xfrm>
            <a:off x="3200400" y="447140"/>
            <a:ext cx="1676400" cy="369332"/>
          </a:xfrm>
          <a:prstGeom prst="rect">
            <a:avLst/>
          </a:prstGeom>
          <a:noFill/>
        </p:spPr>
        <p:txBody>
          <a:bodyPr wrap="square" rtlCol="0">
            <a:spAutoFit/>
          </a:bodyPr>
          <a:lstStyle/>
          <a:p>
            <a:r>
              <a:rPr lang="fr-FR" dirty="0">
                <a:solidFill>
                  <a:srgbClr val="FFFF00"/>
                </a:solidFill>
              </a:rPr>
              <a:t>Chrétienne</a:t>
            </a:r>
          </a:p>
        </p:txBody>
      </p:sp>
      <p:sp>
        <p:nvSpPr>
          <p:cNvPr id="8" name="TextBox 7"/>
          <p:cNvSpPr txBox="1"/>
          <p:nvPr/>
        </p:nvSpPr>
        <p:spPr>
          <a:xfrm rot="174197">
            <a:off x="5571221" y="537298"/>
            <a:ext cx="1141731" cy="369332"/>
          </a:xfrm>
          <a:prstGeom prst="rect">
            <a:avLst/>
          </a:prstGeom>
          <a:noFill/>
        </p:spPr>
        <p:txBody>
          <a:bodyPr wrap="square" rtlCol="0">
            <a:spAutoFit/>
          </a:bodyPr>
          <a:lstStyle/>
          <a:p>
            <a:r>
              <a:rPr lang="fr-FR" dirty="0">
                <a:solidFill>
                  <a:srgbClr val="FFFF00"/>
                </a:solidFill>
              </a:rPr>
              <a:t>de la Vie</a:t>
            </a:r>
          </a:p>
        </p:txBody>
      </p:sp>
      <p:sp>
        <p:nvSpPr>
          <p:cNvPr id="9" name="TextBox 8"/>
          <p:cNvSpPr txBox="1"/>
          <p:nvPr/>
        </p:nvSpPr>
        <p:spPr>
          <a:xfrm>
            <a:off x="7495654" y="972565"/>
            <a:ext cx="1942259" cy="369332"/>
          </a:xfrm>
          <a:prstGeom prst="rect">
            <a:avLst/>
          </a:prstGeom>
          <a:noFill/>
        </p:spPr>
        <p:txBody>
          <a:bodyPr wrap="square" rtlCol="0">
            <a:spAutoFit/>
          </a:bodyPr>
          <a:lstStyle/>
          <a:p>
            <a:r>
              <a:rPr lang="fr-FR" b="1" dirty="0">
                <a:solidFill>
                  <a:srgbClr val="C00000"/>
                </a:solidFill>
              </a:rPr>
              <a:t>GCV      -      FMC</a:t>
            </a:r>
          </a:p>
        </p:txBody>
      </p:sp>
      <p:sp>
        <p:nvSpPr>
          <p:cNvPr id="3" name="TextBox 2"/>
          <p:cNvSpPr txBox="1"/>
          <p:nvPr/>
        </p:nvSpPr>
        <p:spPr>
          <a:xfrm>
            <a:off x="42156" y="1359868"/>
            <a:ext cx="7992888" cy="6022161"/>
          </a:xfrm>
          <a:prstGeom prst="rect">
            <a:avLst/>
          </a:prstGeom>
          <a:noFill/>
        </p:spPr>
        <p:txBody>
          <a:bodyPr wrap="square" rtlCol="0">
            <a:spAutoFit/>
          </a:bodyPr>
          <a:lstStyle/>
          <a:p>
            <a:pPr lvl="0" algn="ctr"/>
            <a:r>
              <a:rPr lang="it-IT" sz="3600" b="1" i="1" dirty="0" smtClean="0">
                <a:solidFill>
                  <a:schemeClr val="bg1"/>
                </a:solidFill>
                <a:latin typeface="Baskerville Old Face" pitchFamily="18" charset="0"/>
                <a:ea typeface="Times New Roman"/>
                <a:cs typeface="Times New Roman"/>
              </a:rPr>
              <a:t>1Kor.13:26</a:t>
            </a:r>
          </a:p>
          <a:p>
            <a:pPr marL="1371600" algn="ctr">
              <a:spcAft>
                <a:spcPts val="800"/>
              </a:spcAft>
            </a:pPr>
            <a:endParaRPr lang="it-IT" sz="3600" dirty="0" smtClean="0">
              <a:solidFill>
                <a:schemeClr val="bg1"/>
              </a:solidFill>
              <a:latin typeface="Baskerville Old Face" pitchFamily="18" charset="0"/>
              <a:ea typeface="Times New Roman"/>
              <a:cs typeface="Times New Roman"/>
            </a:endParaRPr>
          </a:p>
          <a:p>
            <a:pPr marL="1371600" algn="ctr">
              <a:spcAft>
                <a:spcPts val="800"/>
              </a:spcAft>
            </a:pPr>
            <a:r>
              <a:rPr lang="it-IT" sz="3600" dirty="0" smtClean="0">
                <a:solidFill>
                  <a:schemeClr val="bg1"/>
                </a:solidFill>
                <a:latin typeface="Baskerville Old Face" pitchFamily="18" charset="0"/>
                <a:ea typeface="Times New Roman"/>
                <a:cs typeface="Times New Roman"/>
              </a:rPr>
              <a:t>, </a:t>
            </a:r>
            <a:r>
              <a:rPr lang="it-IT" sz="3600" dirty="0">
                <a:solidFill>
                  <a:schemeClr val="bg1"/>
                </a:solidFill>
                <a:latin typeface="Baskerville Old Face" pitchFamily="18" charset="0"/>
                <a:ea typeface="Times New Roman"/>
                <a:cs typeface="Times New Roman"/>
              </a:rPr>
              <a:t>misy manana fiteny tsy fantatra, misy manana fandikan-teny. </a:t>
            </a:r>
            <a:endParaRPr lang="it-IT" sz="3600" dirty="0" smtClean="0">
              <a:solidFill>
                <a:schemeClr val="bg1"/>
              </a:solidFill>
              <a:latin typeface="Baskerville Old Face" pitchFamily="18" charset="0"/>
              <a:ea typeface="Times New Roman"/>
              <a:cs typeface="Times New Roman"/>
            </a:endParaRPr>
          </a:p>
          <a:p>
            <a:pPr marL="1371600" algn="ctr">
              <a:spcAft>
                <a:spcPts val="800"/>
              </a:spcAft>
            </a:pPr>
            <a:r>
              <a:rPr lang="it-IT" sz="3600" dirty="0" smtClean="0">
                <a:solidFill>
                  <a:schemeClr val="bg1"/>
                </a:solidFill>
                <a:latin typeface="Baskerville Old Face" pitchFamily="18" charset="0"/>
                <a:ea typeface="Times New Roman"/>
                <a:cs typeface="Times New Roman"/>
              </a:rPr>
              <a:t>AOKA NY ZAVATRA REHETRA HATAO HO FAMPANDROSOANA.</a:t>
            </a:r>
            <a:endParaRPr lang="fr-FR" sz="3600" dirty="0" smtClean="0">
              <a:solidFill>
                <a:schemeClr val="bg1"/>
              </a:solidFill>
              <a:latin typeface="Baskerville Old Face" pitchFamily="18" charset="0"/>
              <a:ea typeface="Times New Roman"/>
              <a:cs typeface="Times New Roman"/>
            </a:endParaRPr>
          </a:p>
          <a:p>
            <a:pPr marL="1371600">
              <a:spcAft>
                <a:spcPts val="800"/>
              </a:spcAft>
            </a:pPr>
            <a:endParaRPr lang="fr-FR" sz="3600" dirty="0">
              <a:solidFill>
                <a:schemeClr val="bg1"/>
              </a:solidFill>
              <a:ea typeface="Times New Roman"/>
              <a:cs typeface="Times New Roman"/>
            </a:endParaRPr>
          </a:p>
          <a:p>
            <a:pPr marL="1371600">
              <a:spcAft>
                <a:spcPts val="800"/>
              </a:spcAft>
            </a:pPr>
            <a:endParaRPr lang="fr-FR" sz="3600" dirty="0">
              <a:solidFill>
                <a:schemeClr val="bg1"/>
              </a:solidFill>
              <a:latin typeface="Baskerville Old Face" pitchFamily="18" charset="0"/>
              <a:ea typeface="Times New Roman"/>
              <a:cs typeface="Times New Roman"/>
            </a:endParaRPr>
          </a:p>
          <a:p>
            <a:endParaRPr lang="fr-FR" sz="2800" dirty="0">
              <a:solidFill>
                <a:schemeClr val="bg1"/>
              </a:solidFill>
              <a:latin typeface="Baskerville Old Face" pitchFamily="18" charset="0"/>
            </a:endParaRPr>
          </a:p>
        </p:txBody>
      </p:sp>
    </p:spTree>
    <p:extLst>
      <p:ext uri="{BB962C8B-B14F-4D97-AF65-F5344CB8AC3E}">
        <p14:creationId xmlns:p14="http://schemas.microsoft.com/office/powerpoint/2010/main" val="3468426414"/>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Administrateur\Bureau\IMAGES II\BACKGRND\C-RBLU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771"/>
            <a:ext cx="9144000" cy="685527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Documents and Settings\Administrateur\Bureau\IMAGES II\BACKGRND\C-HOTR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5008"/>
            <a:ext cx="9144000" cy="130040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Mes documents\Mes images\seminarsSTW_fichiers\header-crow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5654" y="21771"/>
            <a:ext cx="1648345" cy="1273629"/>
          </a:xfrm>
          <a:prstGeom prst="rect">
            <a:avLst/>
          </a:prstGeom>
          <a:noFill/>
          <a:extLst>
            <a:ext uri="{909E8E84-426E-40DD-AFC4-6F175D3DCCD1}">
              <a14:hiddenFill xmlns:a14="http://schemas.microsoft.com/office/drawing/2010/main">
                <a:solidFill>
                  <a:srgbClr val="FFFFFF"/>
                </a:solidFill>
              </a14:hiddenFill>
            </a:ext>
          </a:extLst>
        </p:spPr>
      </p:pic>
      <p:sp>
        <p:nvSpPr>
          <p:cNvPr id="4" name="Curved Up Ribbon 3"/>
          <p:cNvSpPr/>
          <p:nvPr/>
        </p:nvSpPr>
        <p:spPr>
          <a:xfrm>
            <a:off x="228601" y="344423"/>
            <a:ext cx="7162800" cy="758952"/>
          </a:xfrm>
          <a:prstGeom prst="ellipse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6" name="TextBox 5"/>
          <p:cNvSpPr txBox="1"/>
          <p:nvPr/>
        </p:nvSpPr>
        <p:spPr>
          <a:xfrm rot="21426088">
            <a:off x="1140576" y="539233"/>
            <a:ext cx="1069323" cy="369332"/>
          </a:xfrm>
          <a:prstGeom prst="rect">
            <a:avLst/>
          </a:prstGeom>
          <a:noFill/>
        </p:spPr>
        <p:txBody>
          <a:bodyPr wrap="square" rtlCol="0">
            <a:spAutoFit/>
          </a:bodyPr>
          <a:lstStyle/>
          <a:p>
            <a:r>
              <a:rPr lang="fr-FR" dirty="0">
                <a:solidFill>
                  <a:srgbClr val="FFFF00"/>
                </a:solidFill>
              </a:rPr>
              <a:t>Gestion</a:t>
            </a:r>
            <a:r>
              <a:rPr lang="fr-FR" dirty="0">
                <a:solidFill>
                  <a:prstClr val="black"/>
                </a:solidFill>
              </a:rPr>
              <a:t> </a:t>
            </a:r>
          </a:p>
        </p:txBody>
      </p:sp>
      <p:sp>
        <p:nvSpPr>
          <p:cNvPr id="7" name="TextBox 6"/>
          <p:cNvSpPr txBox="1"/>
          <p:nvPr/>
        </p:nvSpPr>
        <p:spPr>
          <a:xfrm>
            <a:off x="3200400" y="447140"/>
            <a:ext cx="1676400" cy="369332"/>
          </a:xfrm>
          <a:prstGeom prst="rect">
            <a:avLst/>
          </a:prstGeom>
          <a:noFill/>
        </p:spPr>
        <p:txBody>
          <a:bodyPr wrap="square" rtlCol="0">
            <a:spAutoFit/>
          </a:bodyPr>
          <a:lstStyle/>
          <a:p>
            <a:r>
              <a:rPr lang="fr-FR" dirty="0">
                <a:solidFill>
                  <a:srgbClr val="FFFF00"/>
                </a:solidFill>
              </a:rPr>
              <a:t>Chrétienne</a:t>
            </a:r>
          </a:p>
        </p:txBody>
      </p:sp>
      <p:sp>
        <p:nvSpPr>
          <p:cNvPr id="8" name="TextBox 7"/>
          <p:cNvSpPr txBox="1"/>
          <p:nvPr/>
        </p:nvSpPr>
        <p:spPr>
          <a:xfrm rot="174197">
            <a:off x="5571221" y="537298"/>
            <a:ext cx="1141731" cy="369332"/>
          </a:xfrm>
          <a:prstGeom prst="rect">
            <a:avLst/>
          </a:prstGeom>
          <a:noFill/>
        </p:spPr>
        <p:txBody>
          <a:bodyPr wrap="square" rtlCol="0">
            <a:spAutoFit/>
          </a:bodyPr>
          <a:lstStyle/>
          <a:p>
            <a:r>
              <a:rPr lang="fr-FR" dirty="0">
                <a:solidFill>
                  <a:srgbClr val="FFFF00"/>
                </a:solidFill>
              </a:rPr>
              <a:t>de la Vie</a:t>
            </a:r>
          </a:p>
        </p:txBody>
      </p:sp>
      <p:sp>
        <p:nvSpPr>
          <p:cNvPr id="9" name="TextBox 8"/>
          <p:cNvSpPr txBox="1"/>
          <p:nvPr/>
        </p:nvSpPr>
        <p:spPr>
          <a:xfrm>
            <a:off x="7495654" y="972565"/>
            <a:ext cx="1942259" cy="369332"/>
          </a:xfrm>
          <a:prstGeom prst="rect">
            <a:avLst/>
          </a:prstGeom>
          <a:noFill/>
        </p:spPr>
        <p:txBody>
          <a:bodyPr wrap="square" rtlCol="0">
            <a:spAutoFit/>
          </a:bodyPr>
          <a:lstStyle/>
          <a:p>
            <a:r>
              <a:rPr lang="fr-FR" b="1" dirty="0">
                <a:solidFill>
                  <a:srgbClr val="C00000"/>
                </a:solidFill>
              </a:rPr>
              <a:t>GCV      -      FMC</a:t>
            </a:r>
          </a:p>
        </p:txBody>
      </p:sp>
      <p:sp>
        <p:nvSpPr>
          <p:cNvPr id="3" name="TextBox 2"/>
          <p:cNvSpPr txBox="1"/>
          <p:nvPr/>
        </p:nvSpPr>
        <p:spPr>
          <a:xfrm>
            <a:off x="256322" y="2650367"/>
            <a:ext cx="8597753" cy="2964914"/>
          </a:xfrm>
          <a:prstGeom prst="rect">
            <a:avLst/>
          </a:prstGeom>
          <a:noFill/>
        </p:spPr>
        <p:txBody>
          <a:bodyPr wrap="square" rtlCol="0">
            <a:spAutoFit/>
          </a:bodyPr>
          <a:lstStyle/>
          <a:p>
            <a:pPr lvl="0" algn="ctr">
              <a:lnSpc>
                <a:spcPct val="150000"/>
              </a:lnSpc>
            </a:pPr>
            <a:r>
              <a:rPr lang="it-IT" sz="3600" dirty="0" smtClean="0">
                <a:solidFill>
                  <a:schemeClr val="bg1"/>
                </a:solidFill>
                <a:latin typeface="Baskerville Old Face" pitchFamily="18" charset="0"/>
                <a:ea typeface="Times New Roman"/>
                <a:cs typeface="Times New Roman"/>
              </a:rPr>
              <a:t>FIRAISAN-KINA</a:t>
            </a:r>
          </a:p>
          <a:p>
            <a:pPr lvl="0" algn="ctr">
              <a:lnSpc>
                <a:spcPct val="150000"/>
              </a:lnSpc>
            </a:pPr>
            <a:r>
              <a:rPr lang="it-IT" sz="3600" dirty="0" smtClean="0">
                <a:solidFill>
                  <a:schemeClr val="bg1"/>
                </a:solidFill>
                <a:latin typeface="Baskerville Old Face" pitchFamily="18" charset="0"/>
                <a:ea typeface="Times New Roman"/>
                <a:cs typeface="Times New Roman"/>
              </a:rPr>
              <a:t>ANTOKY  NY FAMPANDROSOANA</a:t>
            </a:r>
          </a:p>
          <a:p>
            <a:pPr marL="1371600">
              <a:spcAft>
                <a:spcPts val="800"/>
              </a:spcAft>
            </a:pPr>
            <a:endParaRPr lang="fr-FR" sz="3600" dirty="0">
              <a:solidFill>
                <a:schemeClr val="bg1"/>
              </a:solidFill>
              <a:latin typeface="Baskerville Old Face" pitchFamily="18" charset="0"/>
              <a:ea typeface="Times New Roman"/>
              <a:cs typeface="Times New Roman"/>
            </a:endParaRPr>
          </a:p>
          <a:p>
            <a:r>
              <a:rPr lang="it-IT" sz="3600" dirty="0" smtClean="0">
                <a:solidFill>
                  <a:schemeClr val="bg1"/>
                </a:solidFill>
                <a:latin typeface="Baskerville Old Face" pitchFamily="18" charset="0"/>
                <a:ea typeface="Times New Roman"/>
                <a:cs typeface="Times New Roman"/>
              </a:rPr>
              <a:t>         </a:t>
            </a:r>
            <a:endParaRPr lang="fr-FR" sz="2800" dirty="0">
              <a:solidFill>
                <a:schemeClr val="bg1"/>
              </a:solidFill>
              <a:latin typeface="Baskerville Old Face" pitchFamily="18" charset="0"/>
            </a:endParaRPr>
          </a:p>
        </p:txBody>
      </p:sp>
    </p:spTree>
    <p:extLst>
      <p:ext uri="{BB962C8B-B14F-4D97-AF65-F5344CB8AC3E}">
        <p14:creationId xmlns:p14="http://schemas.microsoft.com/office/powerpoint/2010/main" val="1129043397"/>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Administrateur\Bureau\IMAGES II\BACKGRND\C-RBLU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771"/>
            <a:ext cx="9144000" cy="685527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Documents and Settings\Administrateur\Bureau\IMAGES II\BACKGRND\C-HOTR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5008"/>
            <a:ext cx="9144000" cy="130040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Mes documents\Mes images\seminarsSTW_fichiers\header-crow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5654" y="21771"/>
            <a:ext cx="1648345" cy="1273629"/>
          </a:xfrm>
          <a:prstGeom prst="rect">
            <a:avLst/>
          </a:prstGeom>
          <a:noFill/>
          <a:extLst>
            <a:ext uri="{909E8E84-426E-40DD-AFC4-6F175D3DCCD1}">
              <a14:hiddenFill xmlns:a14="http://schemas.microsoft.com/office/drawing/2010/main">
                <a:solidFill>
                  <a:srgbClr val="FFFFFF"/>
                </a:solidFill>
              </a14:hiddenFill>
            </a:ext>
          </a:extLst>
        </p:spPr>
      </p:pic>
      <p:sp>
        <p:nvSpPr>
          <p:cNvPr id="4" name="Curved Up Ribbon 3"/>
          <p:cNvSpPr/>
          <p:nvPr/>
        </p:nvSpPr>
        <p:spPr>
          <a:xfrm>
            <a:off x="228601" y="344423"/>
            <a:ext cx="7162800" cy="758952"/>
          </a:xfrm>
          <a:prstGeom prst="ellipse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6" name="TextBox 5"/>
          <p:cNvSpPr txBox="1"/>
          <p:nvPr/>
        </p:nvSpPr>
        <p:spPr>
          <a:xfrm rot="21426088">
            <a:off x="1140576" y="539233"/>
            <a:ext cx="1069323" cy="369332"/>
          </a:xfrm>
          <a:prstGeom prst="rect">
            <a:avLst/>
          </a:prstGeom>
          <a:noFill/>
        </p:spPr>
        <p:txBody>
          <a:bodyPr wrap="square" rtlCol="0">
            <a:spAutoFit/>
          </a:bodyPr>
          <a:lstStyle/>
          <a:p>
            <a:r>
              <a:rPr lang="fr-FR" dirty="0">
                <a:solidFill>
                  <a:srgbClr val="FFFF00"/>
                </a:solidFill>
              </a:rPr>
              <a:t>Gestion</a:t>
            </a:r>
            <a:r>
              <a:rPr lang="fr-FR" dirty="0">
                <a:solidFill>
                  <a:prstClr val="black"/>
                </a:solidFill>
              </a:rPr>
              <a:t> </a:t>
            </a:r>
          </a:p>
        </p:txBody>
      </p:sp>
      <p:sp>
        <p:nvSpPr>
          <p:cNvPr id="7" name="TextBox 6"/>
          <p:cNvSpPr txBox="1"/>
          <p:nvPr/>
        </p:nvSpPr>
        <p:spPr>
          <a:xfrm>
            <a:off x="3200400" y="447140"/>
            <a:ext cx="1676400" cy="369332"/>
          </a:xfrm>
          <a:prstGeom prst="rect">
            <a:avLst/>
          </a:prstGeom>
          <a:noFill/>
        </p:spPr>
        <p:txBody>
          <a:bodyPr wrap="square" rtlCol="0">
            <a:spAutoFit/>
          </a:bodyPr>
          <a:lstStyle/>
          <a:p>
            <a:r>
              <a:rPr lang="fr-FR" dirty="0">
                <a:solidFill>
                  <a:srgbClr val="FFFF00"/>
                </a:solidFill>
              </a:rPr>
              <a:t>Chrétienne</a:t>
            </a:r>
          </a:p>
        </p:txBody>
      </p:sp>
      <p:sp>
        <p:nvSpPr>
          <p:cNvPr id="8" name="TextBox 7"/>
          <p:cNvSpPr txBox="1"/>
          <p:nvPr/>
        </p:nvSpPr>
        <p:spPr>
          <a:xfrm rot="174197">
            <a:off x="5571221" y="537298"/>
            <a:ext cx="1141731" cy="369332"/>
          </a:xfrm>
          <a:prstGeom prst="rect">
            <a:avLst/>
          </a:prstGeom>
          <a:noFill/>
        </p:spPr>
        <p:txBody>
          <a:bodyPr wrap="square" rtlCol="0">
            <a:spAutoFit/>
          </a:bodyPr>
          <a:lstStyle/>
          <a:p>
            <a:r>
              <a:rPr lang="fr-FR" dirty="0">
                <a:solidFill>
                  <a:srgbClr val="FFFF00"/>
                </a:solidFill>
              </a:rPr>
              <a:t>de la Vie</a:t>
            </a:r>
          </a:p>
        </p:txBody>
      </p:sp>
      <p:sp>
        <p:nvSpPr>
          <p:cNvPr id="9" name="TextBox 8"/>
          <p:cNvSpPr txBox="1"/>
          <p:nvPr/>
        </p:nvSpPr>
        <p:spPr>
          <a:xfrm>
            <a:off x="7495654" y="972565"/>
            <a:ext cx="1942259" cy="369332"/>
          </a:xfrm>
          <a:prstGeom prst="rect">
            <a:avLst/>
          </a:prstGeom>
          <a:noFill/>
        </p:spPr>
        <p:txBody>
          <a:bodyPr wrap="square" rtlCol="0">
            <a:spAutoFit/>
          </a:bodyPr>
          <a:lstStyle/>
          <a:p>
            <a:r>
              <a:rPr lang="fr-FR" b="1" dirty="0">
                <a:solidFill>
                  <a:srgbClr val="C00000"/>
                </a:solidFill>
              </a:rPr>
              <a:t>GCV      -      FMC</a:t>
            </a:r>
          </a:p>
        </p:txBody>
      </p:sp>
      <p:sp>
        <p:nvSpPr>
          <p:cNvPr id="3" name="TextBox 2"/>
          <p:cNvSpPr txBox="1"/>
          <p:nvPr/>
        </p:nvSpPr>
        <p:spPr>
          <a:xfrm>
            <a:off x="-612575" y="1556792"/>
            <a:ext cx="9756574" cy="4832092"/>
          </a:xfrm>
          <a:prstGeom prst="rect">
            <a:avLst/>
          </a:prstGeom>
          <a:noFill/>
        </p:spPr>
        <p:txBody>
          <a:bodyPr wrap="square" rtlCol="0">
            <a:spAutoFit/>
          </a:bodyPr>
          <a:lstStyle/>
          <a:p>
            <a:pPr lvl="0" algn="ctr"/>
            <a:r>
              <a:rPr lang="it-IT" sz="3600" b="1" i="1" dirty="0" smtClean="0">
                <a:solidFill>
                  <a:schemeClr val="bg1"/>
                </a:solidFill>
                <a:latin typeface="Baskerville Old Face" pitchFamily="18" charset="0"/>
                <a:ea typeface="Times New Roman"/>
                <a:cs typeface="Times New Roman"/>
              </a:rPr>
              <a:t>1Kor.12:8-11</a:t>
            </a:r>
          </a:p>
          <a:p>
            <a:pPr marL="1371600">
              <a:spcAft>
                <a:spcPts val="800"/>
              </a:spcAft>
            </a:pPr>
            <a:endParaRPr lang="it-IT" sz="3600" dirty="0" smtClean="0">
              <a:solidFill>
                <a:schemeClr val="bg1"/>
              </a:solidFill>
              <a:latin typeface="Baskerville Old Face" pitchFamily="18" charset="0"/>
              <a:ea typeface="Times New Roman"/>
              <a:cs typeface="Times New Roman"/>
            </a:endParaRPr>
          </a:p>
          <a:p>
            <a:pPr marL="1371600">
              <a:spcAft>
                <a:spcPts val="800"/>
              </a:spcAft>
            </a:pPr>
            <a:r>
              <a:rPr lang="it-IT" sz="3600" dirty="0" smtClean="0">
                <a:solidFill>
                  <a:schemeClr val="bg1"/>
                </a:solidFill>
                <a:latin typeface="Baskerville Old Face" pitchFamily="18" charset="0"/>
                <a:ea typeface="Times New Roman"/>
                <a:cs typeface="Times New Roman"/>
              </a:rPr>
              <a:t>manao fahagagana, ny </a:t>
            </a:r>
            <a:r>
              <a:rPr lang="it-IT" sz="3600" dirty="0">
                <a:solidFill>
                  <a:schemeClr val="bg1"/>
                </a:solidFill>
                <a:latin typeface="Baskerville Old Face" pitchFamily="18" charset="0"/>
                <a:ea typeface="Times New Roman"/>
                <a:cs typeface="Times New Roman"/>
              </a:rPr>
              <a:t>maminany, </a:t>
            </a:r>
            <a:r>
              <a:rPr lang="it-IT" sz="3600" dirty="0" smtClean="0">
                <a:solidFill>
                  <a:schemeClr val="bg1"/>
                </a:solidFill>
                <a:latin typeface="Baskerville Old Face" pitchFamily="18" charset="0"/>
                <a:ea typeface="Times New Roman"/>
                <a:cs typeface="Times New Roman"/>
              </a:rPr>
              <a:t>mahafantatra </a:t>
            </a:r>
            <a:r>
              <a:rPr lang="it-IT" sz="3600" dirty="0">
                <a:solidFill>
                  <a:schemeClr val="bg1"/>
                </a:solidFill>
                <a:latin typeface="Baskerville Old Face" pitchFamily="18" charset="0"/>
                <a:ea typeface="Times New Roman"/>
                <a:cs typeface="Times New Roman"/>
              </a:rPr>
              <a:t>fanahy samy hafa, ary </a:t>
            </a:r>
            <a:r>
              <a:rPr lang="it-IT" sz="3600" dirty="0" smtClean="0">
                <a:solidFill>
                  <a:schemeClr val="bg1"/>
                </a:solidFill>
                <a:latin typeface="Baskerville Old Face" pitchFamily="18" charset="0"/>
                <a:ea typeface="Times New Roman"/>
                <a:cs typeface="Times New Roman"/>
              </a:rPr>
              <a:t>miteny </a:t>
            </a:r>
            <a:r>
              <a:rPr lang="it-IT" sz="3600" dirty="0">
                <a:solidFill>
                  <a:schemeClr val="bg1"/>
                </a:solidFill>
                <a:latin typeface="Baskerville Old Face" pitchFamily="18" charset="0"/>
                <a:ea typeface="Times New Roman"/>
                <a:cs typeface="Times New Roman"/>
              </a:rPr>
              <a:t>amin'ny fiteny samy hafa tsy fantatra, </a:t>
            </a:r>
            <a:r>
              <a:rPr lang="it-IT" sz="3600" dirty="0" smtClean="0">
                <a:solidFill>
                  <a:schemeClr val="bg1"/>
                </a:solidFill>
                <a:latin typeface="Baskerville Old Face" pitchFamily="18" charset="0"/>
                <a:ea typeface="Times New Roman"/>
                <a:cs typeface="Times New Roman"/>
              </a:rPr>
              <a:t>mandika </a:t>
            </a:r>
            <a:r>
              <a:rPr lang="it-IT" sz="3600" dirty="0">
                <a:solidFill>
                  <a:schemeClr val="bg1"/>
                </a:solidFill>
                <a:latin typeface="Baskerville Old Face" pitchFamily="18" charset="0"/>
                <a:ea typeface="Times New Roman"/>
                <a:cs typeface="Times New Roman"/>
              </a:rPr>
              <a:t>fiteny tsy fantatra. </a:t>
            </a:r>
            <a:endParaRPr lang="it-IT" sz="3600" dirty="0" smtClean="0">
              <a:solidFill>
                <a:schemeClr val="bg1"/>
              </a:solidFill>
              <a:latin typeface="Baskerville Old Face" pitchFamily="18" charset="0"/>
              <a:ea typeface="Times New Roman"/>
              <a:cs typeface="Times New Roman"/>
            </a:endParaRPr>
          </a:p>
          <a:p>
            <a:pPr marL="1371600">
              <a:spcAft>
                <a:spcPts val="800"/>
              </a:spcAft>
            </a:pPr>
            <a:endParaRPr lang="fr-FR" sz="3600" dirty="0">
              <a:solidFill>
                <a:schemeClr val="bg1"/>
              </a:solidFill>
              <a:latin typeface="Baskerville Old Face" pitchFamily="18" charset="0"/>
              <a:ea typeface="Times New Roman"/>
              <a:cs typeface="Times New Roman"/>
            </a:endParaRPr>
          </a:p>
          <a:p>
            <a:r>
              <a:rPr lang="it-IT" sz="3600" dirty="0" smtClean="0">
                <a:solidFill>
                  <a:schemeClr val="bg1"/>
                </a:solidFill>
                <a:latin typeface="Baskerville Old Face" pitchFamily="18" charset="0"/>
                <a:ea typeface="Times New Roman"/>
                <a:cs typeface="Times New Roman"/>
              </a:rPr>
              <a:t>         </a:t>
            </a:r>
            <a:endParaRPr lang="fr-FR" sz="2800" dirty="0">
              <a:solidFill>
                <a:schemeClr val="bg1"/>
              </a:solidFill>
              <a:latin typeface="Baskerville Old Face" pitchFamily="18" charset="0"/>
            </a:endParaRPr>
          </a:p>
        </p:txBody>
      </p:sp>
    </p:spTree>
    <p:extLst>
      <p:ext uri="{BB962C8B-B14F-4D97-AF65-F5344CB8AC3E}">
        <p14:creationId xmlns:p14="http://schemas.microsoft.com/office/powerpoint/2010/main" val="1183849025"/>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Administrateur\Bureau\IMAGES II\BACKGRND\C-RBLU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771"/>
            <a:ext cx="9144000" cy="685527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Documents and Settings\Administrateur\Bureau\IMAGES II\BACKGRND\C-HOTR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5008"/>
            <a:ext cx="9144000" cy="130040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Mes documents\Mes images\seminarsSTW_fichiers\header-crow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5654" y="21771"/>
            <a:ext cx="1648345" cy="1273629"/>
          </a:xfrm>
          <a:prstGeom prst="rect">
            <a:avLst/>
          </a:prstGeom>
          <a:noFill/>
          <a:extLst>
            <a:ext uri="{909E8E84-426E-40DD-AFC4-6F175D3DCCD1}">
              <a14:hiddenFill xmlns:a14="http://schemas.microsoft.com/office/drawing/2010/main">
                <a:solidFill>
                  <a:srgbClr val="FFFFFF"/>
                </a:solidFill>
              </a14:hiddenFill>
            </a:ext>
          </a:extLst>
        </p:spPr>
      </p:pic>
      <p:sp>
        <p:nvSpPr>
          <p:cNvPr id="4" name="Curved Up Ribbon 3"/>
          <p:cNvSpPr/>
          <p:nvPr/>
        </p:nvSpPr>
        <p:spPr>
          <a:xfrm>
            <a:off x="228601" y="344423"/>
            <a:ext cx="7162800" cy="758952"/>
          </a:xfrm>
          <a:prstGeom prst="ellipse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6" name="TextBox 5"/>
          <p:cNvSpPr txBox="1"/>
          <p:nvPr/>
        </p:nvSpPr>
        <p:spPr>
          <a:xfrm rot="21426088">
            <a:off x="1140576" y="539233"/>
            <a:ext cx="1069323" cy="369332"/>
          </a:xfrm>
          <a:prstGeom prst="rect">
            <a:avLst/>
          </a:prstGeom>
          <a:noFill/>
        </p:spPr>
        <p:txBody>
          <a:bodyPr wrap="square" rtlCol="0">
            <a:spAutoFit/>
          </a:bodyPr>
          <a:lstStyle/>
          <a:p>
            <a:r>
              <a:rPr lang="fr-FR" dirty="0">
                <a:solidFill>
                  <a:srgbClr val="FFFF00"/>
                </a:solidFill>
              </a:rPr>
              <a:t>Gestion</a:t>
            </a:r>
            <a:r>
              <a:rPr lang="fr-FR" dirty="0">
                <a:solidFill>
                  <a:prstClr val="black"/>
                </a:solidFill>
              </a:rPr>
              <a:t> </a:t>
            </a:r>
          </a:p>
        </p:txBody>
      </p:sp>
      <p:sp>
        <p:nvSpPr>
          <p:cNvPr id="7" name="TextBox 6"/>
          <p:cNvSpPr txBox="1"/>
          <p:nvPr/>
        </p:nvSpPr>
        <p:spPr>
          <a:xfrm>
            <a:off x="3200400" y="447140"/>
            <a:ext cx="1676400" cy="369332"/>
          </a:xfrm>
          <a:prstGeom prst="rect">
            <a:avLst/>
          </a:prstGeom>
          <a:noFill/>
        </p:spPr>
        <p:txBody>
          <a:bodyPr wrap="square" rtlCol="0">
            <a:spAutoFit/>
          </a:bodyPr>
          <a:lstStyle/>
          <a:p>
            <a:r>
              <a:rPr lang="fr-FR" dirty="0">
                <a:solidFill>
                  <a:srgbClr val="FFFF00"/>
                </a:solidFill>
              </a:rPr>
              <a:t>Chrétienne</a:t>
            </a:r>
          </a:p>
        </p:txBody>
      </p:sp>
      <p:sp>
        <p:nvSpPr>
          <p:cNvPr id="8" name="TextBox 7"/>
          <p:cNvSpPr txBox="1"/>
          <p:nvPr/>
        </p:nvSpPr>
        <p:spPr>
          <a:xfrm rot="174197">
            <a:off x="5571221" y="537298"/>
            <a:ext cx="1141731" cy="369332"/>
          </a:xfrm>
          <a:prstGeom prst="rect">
            <a:avLst/>
          </a:prstGeom>
          <a:noFill/>
        </p:spPr>
        <p:txBody>
          <a:bodyPr wrap="square" rtlCol="0">
            <a:spAutoFit/>
          </a:bodyPr>
          <a:lstStyle/>
          <a:p>
            <a:r>
              <a:rPr lang="fr-FR" dirty="0">
                <a:solidFill>
                  <a:srgbClr val="FFFF00"/>
                </a:solidFill>
              </a:rPr>
              <a:t>de la Vie</a:t>
            </a:r>
          </a:p>
        </p:txBody>
      </p:sp>
      <p:sp>
        <p:nvSpPr>
          <p:cNvPr id="9" name="TextBox 8"/>
          <p:cNvSpPr txBox="1"/>
          <p:nvPr/>
        </p:nvSpPr>
        <p:spPr>
          <a:xfrm>
            <a:off x="7495654" y="972565"/>
            <a:ext cx="1942259" cy="369332"/>
          </a:xfrm>
          <a:prstGeom prst="rect">
            <a:avLst/>
          </a:prstGeom>
          <a:noFill/>
        </p:spPr>
        <p:txBody>
          <a:bodyPr wrap="square" rtlCol="0">
            <a:spAutoFit/>
          </a:bodyPr>
          <a:lstStyle/>
          <a:p>
            <a:r>
              <a:rPr lang="fr-FR" b="1" dirty="0">
                <a:solidFill>
                  <a:srgbClr val="C00000"/>
                </a:solidFill>
              </a:rPr>
              <a:t>GCV      -      FMC</a:t>
            </a:r>
          </a:p>
        </p:txBody>
      </p:sp>
      <p:sp>
        <p:nvSpPr>
          <p:cNvPr id="3" name="TextBox 2"/>
          <p:cNvSpPr txBox="1"/>
          <p:nvPr/>
        </p:nvSpPr>
        <p:spPr>
          <a:xfrm>
            <a:off x="-612575" y="1556792"/>
            <a:ext cx="9756574" cy="4278094"/>
          </a:xfrm>
          <a:prstGeom prst="rect">
            <a:avLst/>
          </a:prstGeom>
          <a:noFill/>
        </p:spPr>
        <p:txBody>
          <a:bodyPr wrap="square" rtlCol="0">
            <a:spAutoFit/>
          </a:bodyPr>
          <a:lstStyle/>
          <a:p>
            <a:pPr lvl="0" algn="ctr"/>
            <a:r>
              <a:rPr lang="it-IT" sz="3600" b="1" i="1" dirty="0" smtClean="0">
                <a:solidFill>
                  <a:schemeClr val="bg1"/>
                </a:solidFill>
                <a:latin typeface="Baskerville Old Face" pitchFamily="18" charset="0"/>
                <a:ea typeface="Times New Roman"/>
                <a:cs typeface="Times New Roman"/>
              </a:rPr>
              <a:t>1Kor.12:8-11</a:t>
            </a:r>
          </a:p>
          <a:p>
            <a:pPr marL="1371600">
              <a:spcAft>
                <a:spcPts val="800"/>
              </a:spcAft>
            </a:pPr>
            <a:r>
              <a:rPr lang="it-IT" sz="3600" dirty="0" smtClean="0">
                <a:solidFill>
                  <a:schemeClr val="bg1"/>
                </a:solidFill>
                <a:latin typeface="Baskerville Old Face" pitchFamily="18" charset="0"/>
                <a:ea typeface="Times New Roman"/>
                <a:cs typeface="Times New Roman"/>
              </a:rPr>
              <a:t>Fa </a:t>
            </a:r>
            <a:r>
              <a:rPr lang="it-IT" sz="3600" dirty="0">
                <a:solidFill>
                  <a:schemeClr val="bg1"/>
                </a:solidFill>
                <a:latin typeface="Baskerville Old Face" pitchFamily="18" charset="0"/>
                <a:ea typeface="Times New Roman"/>
                <a:cs typeface="Times New Roman"/>
              </a:rPr>
              <a:t>ny anankiray nomen'ny Fanahy teny fahendrena, ary ny anankiray teny fahalalana, </a:t>
            </a:r>
            <a:endParaRPr lang="fr-FR" sz="3600" dirty="0">
              <a:solidFill>
                <a:schemeClr val="bg1"/>
              </a:solidFill>
              <a:latin typeface="Baskerville Old Face" pitchFamily="18" charset="0"/>
              <a:ea typeface="Times New Roman"/>
              <a:cs typeface="Times New Roman"/>
            </a:endParaRPr>
          </a:p>
          <a:p>
            <a:pPr marL="1371600">
              <a:spcAft>
                <a:spcPts val="800"/>
              </a:spcAft>
            </a:pPr>
            <a:r>
              <a:rPr lang="it-IT" sz="3600" dirty="0" smtClean="0">
                <a:solidFill>
                  <a:schemeClr val="bg1"/>
                </a:solidFill>
                <a:latin typeface="Baskerville Old Face" pitchFamily="18" charset="0"/>
                <a:ea typeface="Times New Roman"/>
                <a:cs typeface="Times New Roman"/>
              </a:rPr>
              <a:t>finoana</a:t>
            </a:r>
            <a:r>
              <a:rPr lang="it-IT" sz="3600" dirty="0">
                <a:solidFill>
                  <a:schemeClr val="bg1"/>
                </a:solidFill>
                <a:latin typeface="Baskerville Old Face" pitchFamily="18" charset="0"/>
                <a:ea typeface="Times New Roman"/>
                <a:cs typeface="Times New Roman"/>
              </a:rPr>
              <a:t>, </a:t>
            </a:r>
            <a:r>
              <a:rPr lang="it-IT" sz="3600" dirty="0" smtClean="0">
                <a:solidFill>
                  <a:schemeClr val="bg1"/>
                </a:solidFill>
                <a:latin typeface="Baskerville Old Face" pitchFamily="18" charset="0"/>
                <a:ea typeface="Times New Roman"/>
                <a:cs typeface="Times New Roman"/>
              </a:rPr>
              <a:t>fanomezam-pahasoavana </a:t>
            </a:r>
            <a:r>
              <a:rPr lang="it-IT" sz="3600" dirty="0">
                <a:solidFill>
                  <a:schemeClr val="bg1"/>
                </a:solidFill>
                <a:latin typeface="Baskerville Old Face" pitchFamily="18" charset="0"/>
                <a:ea typeface="Times New Roman"/>
                <a:cs typeface="Times New Roman"/>
              </a:rPr>
              <a:t>ho enti-mahasitrana, </a:t>
            </a:r>
            <a:endParaRPr lang="fr-FR" sz="3600" dirty="0">
              <a:solidFill>
                <a:schemeClr val="bg1"/>
              </a:solidFill>
              <a:latin typeface="Baskerville Old Face" pitchFamily="18" charset="0"/>
              <a:ea typeface="Times New Roman"/>
              <a:cs typeface="Times New Roman"/>
            </a:endParaRPr>
          </a:p>
          <a:p>
            <a:pPr marL="1371600">
              <a:spcAft>
                <a:spcPts val="800"/>
              </a:spcAft>
            </a:pPr>
            <a:endParaRPr lang="fr-FR" sz="3600" dirty="0">
              <a:solidFill>
                <a:schemeClr val="bg1"/>
              </a:solidFill>
              <a:latin typeface="Baskerville Old Face" pitchFamily="18" charset="0"/>
              <a:ea typeface="Times New Roman"/>
              <a:cs typeface="Times New Roman"/>
            </a:endParaRPr>
          </a:p>
          <a:p>
            <a:r>
              <a:rPr lang="it-IT" sz="3600" dirty="0" smtClean="0">
                <a:solidFill>
                  <a:schemeClr val="bg1"/>
                </a:solidFill>
                <a:latin typeface="Baskerville Old Face" pitchFamily="18" charset="0"/>
                <a:ea typeface="Times New Roman"/>
                <a:cs typeface="Times New Roman"/>
              </a:rPr>
              <a:t>         </a:t>
            </a:r>
            <a:endParaRPr lang="fr-FR" sz="2800" dirty="0">
              <a:solidFill>
                <a:schemeClr val="bg1"/>
              </a:solidFill>
              <a:latin typeface="Baskerville Old Face" pitchFamily="18" charset="0"/>
            </a:endParaRPr>
          </a:p>
        </p:txBody>
      </p:sp>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9872" y="4221088"/>
            <a:ext cx="3113711" cy="1884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6627970"/>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500" decel="50000" fill="hold">
                                          <p:stCondLst>
                                            <p:cond delay="0"/>
                                          </p:stCondLst>
                                        </p:cTn>
                                        <p:tgtEl>
                                          <p:spTgt spid="512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12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122"/>
                                        </p:tgtEl>
                                        <p:attrNameLst>
                                          <p:attrName>ppt_w</p:attrName>
                                        </p:attrNameLst>
                                      </p:cBhvr>
                                      <p:tavLst>
                                        <p:tav tm="0">
                                          <p:val>
                                            <p:strVal val="#ppt_w*.05"/>
                                          </p:val>
                                        </p:tav>
                                        <p:tav tm="100000">
                                          <p:val>
                                            <p:strVal val="#ppt_w"/>
                                          </p:val>
                                        </p:tav>
                                      </p:tavLst>
                                    </p:anim>
                                    <p:anim calcmode="lin" valueType="num">
                                      <p:cBhvr>
                                        <p:cTn id="10" dur="1000" fill="hold"/>
                                        <p:tgtEl>
                                          <p:spTgt spid="512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12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12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12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Administrateur\Bureau\IMAGES II\BACKGRND\C-RBLU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771"/>
            <a:ext cx="9144000" cy="685527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Documents and Settings\Administrateur\Bureau\IMAGES II\BACKGRND\C-HOTR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5008"/>
            <a:ext cx="9144000" cy="130040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Mes documents\Mes images\seminarsSTW_fichiers\header-crow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5654" y="21771"/>
            <a:ext cx="1648345" cy="1273629"/>
          </a:xfrm>
          <a:prstGeom prst="rect">
            <a:avLst/>
          </a:prstGeom>
          <a:noFill/>
          <a:extLst>
            <a:ext uri="{909E8E84-426E-40DD-AFC4-6F175D3DCCD1}">
              <a14:hiddenFill xmlns:a14="http://schemas.microsoft.com/office/drawing/2010/main">
                <a:solidFill>
                  <a:srgbClr val="FFFFFF"/>
                </a:solidFill>
              </a14:hiddenFill>
            </a:ext>
          </a:extLst>
        </p:spPr>
      </p:pic>
      <p:sp>
        <p:nvSpPr>
          <p:cNvPr id="4" name="Curved Up Ribbon 3"/>
          <p:cNvSpPr/>
          <p:nvPr/>
        </p:nvSpPr>
        <p:spPr>
          <a:xfrm>
            <a:off x="228601" y="344423"/>
            <a:ext cx="7162800" cy="758952"/>
          </a:xfrm>
          <a:prstGeom prst="ellipse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6" name="TextBox 5"/>
          <p:cNvSpPr txBox="1"/>
          <p:nvPr/>
        </p:nvSpPr>
        <p:spPr>
          <a:xfrm rot="21426088">
            <a:off x="1140576" y="539233"/>
            <a:ext cx="1069323" cy="369332"/>
          </a:xfrm>
          <a:prstGeom prst="rect">
            <a:avLst/>
          </a:prstGeom>
          <a:noFill/>
        </p:spPr>
        <p:txBody>
          <a:bodyPr wrap="square" rtlCol="0">
            <a:spAutoFit/>
          </a:bodyPr>
          <a:lstStyle/>
          <a:p>
            <a:r>
              <a:rPr lang="fr-FR" dirty="0">
                <a:solidFill>
                  <a:srgbClr val="FFFF00"/>
                </a:solidFill>
              </a:rPr>
              <a:t>Gestion</a:t>
            </a:r>
            <a:r>
              <a:rPr lang="fr-FR" dirty="0">
                <a:solidFill>
                  <a:prstClr val="black"/>
                </a:solidFill>
              </a:rPr>
              <a:t> </a:t>
            </a:r>
          </a:p>
        </p:txBody>
      </p:sp>
      <p:sp>
        <p:nvSpPr>
          <p:cNvPr id="7" name="TextBox 6"/>
          <p:cNvSpPr txBox="1"/>
          <p:nvPr/>
        </p:nvSpPr>
        <p:spPr>
          <a:xfrm>
            <a:off x="3200400" y="447140"/>
            <a:ext cx="1676400" cy="369332"/>
          </a:xfrm>
          <a:prstGeom prst="rect">
            <a:avLst/>
          </a:prstGeom>
          <a:noFill/>
        </p:spPr>
        <p:txBody>
          <a:bodyPr wrap="square" rtlCol="0">
            <a:spAutoFit/>
          </a:bodyPr>
          <a:lstStyle/>
          <a:p>
            <a:r>
              <a:rPr lang="fr-FR" dirty="0">
                <a:solidFill>
                  <a:srgbClr val="FFFF00"/>
                </a:solidFill>
              </a:rPr>
              <a:t>Chrétienne</a:t>
            </a:r>
          </a:p>
        </p:txBody>
      </p:sp>
      <p:sp>
        <p:nvSpPr>
          <p:cNvPr id="8" name="TextBox 7"/>
          <p:cNvSpPr txBox="1"/>
          <p:nvPr/>
        </p:nvSpPr>
        <p:spPr>
          <a:xfrm rot="174197">
            <a:off x="5571221" y="537298"/>
            <a:ext cx="1141731" cy="369332"/>
          </a:xfrm>
          <a:prstGeom prst="rect">
            <a:avLst/>
          </a:prstGeom>
          <a:noFill/>
        </p:spPr>
        <p:txBody>
          <a:bodyPr wrap="square" rtlCol="0">
            <a:spAutoFit/>
          </a:bodyPr>
          <a:lstStyle/>
          <a:p>
            <a:r>
              <a:rPr lang="fr-FR" dirty="0">
                <a:solidFill>
                  <a:srgbClr val="FFFF00"/>
                </a:solidFill>
              </a:rPr>
              <a:t>de la Vie</a:t>
            </a:r>
          </a:p>
        </p:txBody>
      </p:sp>
      <p:sp>
        <p:nvSpPr>
          <p:cNvPr id="9" name="TextBox 8"/>
          <p:cNvSpPr txBox="1"/>
          <p:nvPr/>
        </p:nvSpPr>
        <p:spPr>
          <a:xfrm>
            <a:off x="7495654" y="972565"/>
            <a:ext cx="1942259" cy="369332"/>
          </a:xfrm>
          <a:prstGeom prst="rect">
            <a:avLst/>
          </a:prstGeom>
          <a:noFill/>
        </p:spPr>
        <p:txBody>
          <a:bodyPr wrap="square" rtlCol="0">
            <a:spAutoFit/>
          </a:bodyPr>
          <a:lstStyle/>
          <a:p>
            <a:r>
              <a:rPr lang="fr-FR" b="1" dirty="0">
                <a:solidFill>
                  <a:srgbClr val="C00000"/>
                </a:solidFill>
              </a:rPr>
              <a:t>GCV      -      FMC</a:t>
            </a:r>
          </a:p>
        </p:txBody>
      </p:sp>
      <p:sp>
        <p:nvSpPr>
          <p:cNvPr id="3" name="TextBox 2"/>
          <p:cNvSpPr txBox="1"/>
          <p:nvPr/>
        </p:nvSpPr>
        <p:spPr>
          <a:xfrm>
            <a:off x="-180528" y="1409153"/>
            <a:ext cx="7344816" cy="5611793"/>
          </a:xfrm>
          <a:prstGeom prst="rect">
            <a:avLst/>
          </a:prstGeom>
          <a:noFill/>
        </p:spPr>
        <p:txBody>
          <a:bodyPr wrap="square" rtlCol="0">
            <a:spAutoFit/>
          </a:bodyPr>
          <a:lstStyle/>
          <a:p>
            <a:pPr lvl="0" algn="ctr"/>
            <a:r>
              <a:rPr lang="it-IT" sz="3600" b="1" i="1" dirty="0" smtClean="0">
                <a:solidFill>
                  <a:schemeClr val="bg1"/>
                </a:solidFill>
                <a:latin typeface="Baskerville Old Face" pitchFamily="18" charset="0"/>
                <a:ea typeface="Times New Roman"/>
                <a:cs typeface="Times New Roman"/>
              </a:rPr>
              <a:t>1Kor.12:27</a:t>
            </a:r>
          </a:p>
          <a:p>
            <a:pPr marL="1371600">
              <a:spcAft>
                <a:spcPts val="800"/>
              </a:spcAft>
            </a:pPr>
            <a:endParaRPr lang="it-IT" sz="3600" dirty="0" smtClean="0">
              <a:solidFill>
                <a:schemeClr val="bg1"/>
              </a:solidFill>
              <a:latin typeface="Baskerville Old Face" pitchFamily="18" charset="0"/>
              <a:ea typeface="Times New Roman"/>
              <a:cs typeface="Times New Roman"/>
            </a:endParaRPr>
          </a:p>
          <a:p>
            <a:pPr marL="1371600">
              <a:spcAft>
                <a:spcPts val="800"/>
              </a:spcAft>
            </a:pPr>
            <a:r>
              <a:rPr lang="it-IT" sz="4000" dirty="0" smtClean="0">
                <a:solidFill>
                  <a:schemeClr val="bg1"/>
                </a:solidFill>
                <a:latin typeface="Baskerville Old Face" pitchFamily="18" charset="0"/>
                <a:ea typeface="Times New Roman"/>
                <a:cs typeface="Times New Roman"/>
              </a:rPr>
              <a:t>Ary </a:t>
            </a:r>
            <a:r>
              <a:rPr lang="it-IT" sz="4000" dirty="0">
                <a:solidFill>
                  <a:schemeClr val="bg1"/>
                </a:solidFill>
                <a:latin typeface="Baskerville Old Face" pitchFamily="18" charset="0"/>
                <a:ea typeface="Times New Roman"/>
                <a:cs typeface="Times New Roman"/>
              </a:rPr>
              <a:t>ianareo no tenan'i Kristy, ka samy momba ny tenany avokoa araka ny anjaranareo avy.</a:t>
            </a:r>
            <a:endParaRPr lang="fr-FR" sz="4000" dirty="0">
              <a:solidFill>
                <a:schemeClr val="bg1"/>
              </a:solidFill>
              <a:latin typeface="Baskerville Old Face" pitchFamily="18" charset="0"/>
              <a:ea typeface="Times New Roman"/>
              <a:cs typeface="Times New Roman"/>
            </a:endParaRPr>
          </a:p>
          <a:p>
            <a:pPr marL="1371600">
              <a:spcAft>
                <a:spcPts val="800"/>
              </a:spcAft>
            </a:pPr>
            <a:endParaRPr lang="fr-FR" sz="3600" dirty="0">
              <a:solidFill>
                <a:schemeClr val="bg1"/>
              </a:solidFill>
              <a:ea typeface="Times New Roman"/>
              <a:cs typeface="Times New Roman"/>
            </a:endParaRPr>
          </a:p>
          <a:p>
            <a:pPr marL="1371600">
              <a:spcAft>
                <a:spcPts val="800"/>
              </a:spcAft>
            </a:pPr>
            <a:endParaRPr lang="fr-FR" sz="3600" dirty="0">
              <a:solidFill>
                <a:schemeClr val="bg1"/>
              </a:solidFill>
              <a:latin typeface="Baskerville Old Face" pitchFamily="18" charset="0"/>
              <a:ea typeface="Times New Roman"/>
              <a:cs typeface="Times New Roman"/>
            </a:endParaRPr>
          </a:p>
          <a:p>
            <a:endParaRPr lang="fr-FR" sz="2800" dirty="0">
              <a:solidFill>
                <a:schemeClr val="bg1"/>
              </a:solidFill>
              <a:latin typeface="Baskerville Old Face" pitchFamily="18" charset="0"/>
            </a:endParaRPr>
          </a:p>
        </p:txBody>
      </p:sp>
      <p:pic>
        <p:nvPicPr>
          <p:cNvPr id="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34063" y="4725144"/>
            <a:ext cx="3114675" cy="189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0191" y="1341897"/>
            <a:ext cx="2713037" cy="2036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0192086"/>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Administrateur\Bureau\IMAGES II\BACKGRND\C-RBLU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771"/>
            <a:ext cx="9144000" cy="685527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Documents and Settings\Administrateur\Bureau\IMAGES II\BACKGRND\C-HOTR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5008"/>
            <a:ext cx="9144000" cy="130040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Mes documents\Mes images\seminarsSTW_fichiers\header-crow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5654" y="21771"/>
            <a:ext cx="1648345" cy="1273629"/>
          </a:xfrm>
          <a:prstGeom prst="rect">
            <a:avLst/>
          </a:prstGeom>
          <a:noFill/>
          <a:extLst>
            <a:ext uri="{909E8E84-426E-40DD-AFC4-6F175D3DCCD1}">
              <a14:hiddenFill xmlns:a14="http://schemas.microsoft.com/office/drawing/2010/main">
                <a:solidFill>
                  <a:srgbClr val="FFFFFF"/>
                </a:solidFill>
              </a14:hiddenFill>
            </a:ext>
          </a:extLst>
        </p:spPr>
      </p:pic>
      <p:sp>
        <p:nvSpPr>
          <p:cNvPr id="4" name="Curved Up Ribbon 3"/>
          <p:cNvSpPr/>
          <p:nvPr/>
        </p:nvSpPr>
        <p:spPr>
          <a:xfrm>
            <a:off x="228601" y="344423"/>
            <a:ext cx="7162800" cy="758952"/>
          </a:xfrm>
          <a:prstGeom prst="ellipse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6" name="TextBox 5"/>
          <p:cNvSpPr txBox="1"/>
          <p:nvPr/>
        </p:nvSpPr>
        <p:spPr>
          <a:xfrm rot="21426088">
            <a:off x="1140576" y="539233"/>
            <a:ext cx="1069323" cy="369332"/>
          </a:xfrm>
          <a:prstGeom prst="rect">
            <a:avLst/>
          </a:prstGeom>
          <a:noFill/>
        </p:spPr>
        <p:txBody>
          <a:bodyPr wrap="square" rtlCol="0">
            <a:spAutoFit/>
          </a:bodyPr>
          <a:lstStyle/>
          <a:p>
            <a:r>
              <a:rPr lang="fr-FR" dirty="0">
                <a:solidFill>
                  <a:srgbClr val="FFFF00"/>
                </a:solidFill>
              </a:rPr>
              <a:t>Gestion</a:t>
            </a:r>
            <a:r>
              <a:rPr lang="fr-FR" dirty="0">
                <a:solidFill>
                  <a:prstClr val="black"/>
                </a:solidFill>
              </a:rPr>
              <a:t> </a:t>
            </a:r>
          </a:p>
        </p:txBody>
      </p:sp>
      <p:sp>
        <p:nvSpPr>
          <p:cNvPr id="7" name="TextBox 6"/>
          <p:cNvSpPr txBox="1"/>
          <p:nvPr/>
        </p:nvSpPr>
        <p:spPr>
          <a:xfrm>
            <a:off x="3200400" y="447140"/>
            <a:ext cx="1676400" cy="369332"/>
          </a:xfrm>
          <a:prstGeom prst="rect">
            <a:avLst/>
          </a:prstGeom>
          <a:noFill/>
        </p:spPr>
        <p:txBody>
          <a:bodyPr wrap="square" rtlCol="0">
            <a:spAutoFit/>
          </a:bodyPr>
          <a:lstStyle/>
          <a:p>
            <a:r>
              <a:rPr lang="fr-FR" dirty="0">
                <a:solidFill>
                  <a:srgbClr val="FFFF00"/>
                </a:solidFill>
              </a:rPr>
              <a:t>Chrétienne</a:t>
            </a:r>
          </a:p>
        </p:txBody>
      </p:sp>
      <p:sp>
        <p:nvSpPr>
          <p:cNvPr id="8" name="TextBox 7"/>
          <p:cNvSpPr txBox="1"/>
          <p:nvPr/>
        </p:nvSpPr>
        <p:spPr>
          <a:xfrm rot="174197">
            <a:off x="5571221" y="537298"/>
            <a:ext cx="1141731" cy="369332"/>
          </a:xfrm>
          <a:prstGeom prst="rect">
            <a:avLst/>
          </a:prstGeom>
          <a:noFill/>
        </p:spPr>
        <p:txBody>
          <a:bodyPr wrap="square" rtlCol="0">
            <a:spAutoFit/>
          </a:bodyPr>
          <a:lstStyle/>
          <a:p>
            <a:r>
              <a:rPr lang="fr-FR" dirty="0">
                <a:solidFill>
                  <a:srgbClr val="FFFF00"/>
                </a:solidFill>
              </a:rPr>
              <a:t>de la Vie</a:t>
            </a:r>
          </a:p>
        </p:txBody>
      </p:sp>
      <p:sp>
        <p:nvSpPr>
          <p:cNvPr id="9" name="TextBox 8"/>
          <p:cNvSpPr txBox="1"/>
          <p:nvPr/>
        </p:nvSpPr>
        <p:spPr>
          <a:xfrm>
            <a:off x="7495654" y="972565"/>
            <a:ext cx="1942259" cy="369332"/>
          </a:xfrm>
          <a:prstGeom prst="rect">
            <a:avLst/>
          </a:prstGeom>
          <a:noFill/>
        </p:spPr>
        <p:txBody>
          <a:bodyPr wrap="square" rtlCol="0">
            <a:spAutoFit/>
          </a:bodyPr>
          <a:lstStyle/>
          <a:p>
            <a:r>
              <a:rPr lang="fr-FR" b="1" dirty="0">
                <a:solidFill>
                  <a:srgbClr val="C00000"/>
                </a:solidFill>
              </a:rPr>
              <a:t>GCV      -      FMC</a:t>
            </a:r>
          </a:p>
        </p:txBody>
      </p:sp>
      <p:sp>
        <p:nvSpPr>
          <p:cNvPr id="3" name="TextBox 2"/>
          <p:cNvSpPr txBox="1"/>
          <p:nvPr/>
        </p:nvSpPr>
        <p:spPr>
          <a:xfrm>
            <a:off x="464695" y="1341897"/>
            <a:ext cx="8597753" cy="6391493"/>
          </a:xfrm>
          <a:prstGeom prst="rect">
            <a:avLst/>
          </a:prstGeom>
          <a:noFill/>
        </p:spPr>
        <p:txBody>
          <a:bodyPr wrap="square" rtlCol="0">
            <a:spAutoFit/>
          </a:bodyPr>
          <a:lstStyle/>
          <a:p>
            <a:pPr algn="ctr"/>
            <a:r>
              <a:rPr lang="it-IT" sz="3600" b="1" i="1" dirty="0" smtClean="0">
                <a:solidFill>
                  <a:prstClr val="white"/>
                </a:solidFill>
                <a:latin typeface="Baskerville Old Face" pitchFamily="18" charset="0"/>
                <a:ea typeface="Times New Roman"/>
                <a:cs typeface="Times New Roman"/>
              </a:rPr>
              <a:t>1Kor.12:4</a:t>
            </a:r>
          </a:p>
          <a:p>
            <a:r>
              <a:rPr lang="it-IT" sz="3600" dirty="0" smtClean="0">
                <a:solidFill>
                  <a:prstClr val="white"/>
                </a:solidFill>
                <a:latin typeface="Baskerville Old Face" pitchFamily="18" charset="0"/>
                <a:ea typeface="Times New Roman"/>
                <a:cs typeface="Times New Roman"/>
              </a:rPr>
              <a:t> </a:t>
            </a:r>
            <a:r>
              <a:rPr lang="it-IT" sz="3600" dirty="0">
                <a:solidFill>
                  <a:prstClr val="white"/>
                </a:solidFill>
                <a:latin typeface="Baskerville Old Face" pitchFamily="18" charset="0"/>
                <a:ea typeface="Times New Roman"/>
                <a:cs typeface="Times New Roman"/>
              </a:rPr>
              <a:t>Zarazaraina ho samy hafa ny fanomezam-pahasoavana, nefa ny Fanahy dia iray </a:t>
            </a:r>
            <a:r>
              <a:rPr lang="it-IT" sz="3600" dirty="0" smtClean="0">
                <a:solidFill>
                  <a:prstClr val="white"/>
                </a:solidFill>
                <a:latin typeface="Baskerville Old Face" pitchFamily="18" charset="0"/>
                <a:ea typeface="Times New Roman"/>
                <a:cs typeface="Times New Roman"/>
              </a:rPr>
              <a:t>ihany</a:t>
            </a:r>
          </a:p>
          <a:p>
            <a:endParaRPr lang="it-IT" sz="3600" dirty="0" smtClean="0">
              <a:solidFill>
                <a:srgbClr val="FFC000"/>
              </a:solidFill>
              <a:latin typeface="Baskerville Old Face" pitchFamily="18" charset="0"/>
              <a:ea typeface="Times New Roman"/>
              <a:cs typeface="Times New Roman"/>
            </a:endParaRPr>
          </a:p>
          <a:p>
            <a:r>
              <a:rPr lang="it-IT" sz="3600" dirty="0" smtClean="0">
                <a:solidFill>
                  <a:srgbClr val="FFC000"/>
                </a:solidFill>
                <a:latin typeface="Baskerville Old Face" pitchFamily="18" charset="0"/>
                <a:ea typeface="Times New Roman"/>
                <a:cs typeface="Times New Roman"/>
              </a:rPr>
              <a:t>Ary </a:t>
            </a:r>
            <a:r>
              <a:rPr lang="it-IT" sz="3600" dirty="0">
                <a:solidFill>
                  <a:srgbClr val="FFC000"/>
                </a:solidFill>
                <a:latin typeface="Baskerville Old Face" pitchFamily="18" charset="0"/>
                <a:ea typeface="Times New Roman"/>
                <a:cs typeface="Times New Roman"/>
              </a:rPr>
              <a:t>zarazaraina ho samy hafa ny </a:t>
            </a:r>
            <a:r>
              <a:rPr lang="it-IT" sz="2800" dirty="0" smtClean="0">
                <a:solidFill>
                  <a:srgbClr val="FFC000"/>
                </a:solidFill>
                <a:latin typeface="Baskerville Old Face" pitchFamily="18" charset="0"/>
                <a:ea typeface="Times New Roman"/>
                <a:cs typeface="Times New Roman"/>
              </a:rPr>
              <a:t>FANOMPOANA</a:t>
            </a:r>
            <a:r>
              <a:rPr lang="it-IT" sz="3600" dirty="0" smtClean="0">
                <a:solidFill>
                  <a:srgbClr val="FFC000"/>
                </a:solidFill>
                <a:latin typeface="Baskerville Old Face" pitchFamily="18" charset="0"/>
                <a:ea typeface="Times New Roman"/>
                <a:cs typeface="Times New Roman"/>
              </a:rPr>
              <a:t>, </a:t>
            </a:r>
            <a:r>
              <a:rPr lang="it-IT" sz="3600" dirty="0">
                <a:solidFill>
                  <a:srgbClr val="FFC000"/>
                </a:solidFill>
                <a:latin typeface="Baskerville Old Face" pitchFamily="18" charset="0"/>
                <a:ea typeface="Times New Roman"/>
                <a:cs typeface="Times New Roman"/>
              </a:rPr>
              <a:t>nefa ny Tompo dia iray ihany. </a:t>
            </a:r>
            <a:endParaRPr lang="it-IT" sz="3600" dirty="0" smtClean="0">
              <a:solidFill>
                <a:srgbClr val="FFC000"/>
              </a:solidFill>
              <a:latin typeface="Baskerville Old Face" pitchFamily="18" charset="0"/>
              <a:ea typeface="Times New Roman"/>
              <a:cs typeface="Times New Roman"/>
            </a:endParaRPr>
          </a:p>
          <a:p>
            <a:endParaRPr lang="it-IT" sz="3600" dirty="0">
              <a:solidFill>
                <a:srgbClr val="FFC000"/>
              </a:solidFill>
              <a:latin typeface="Baskerville Old Face" pitchFamily="18" charset="0"/>
              <a:ea typeface="Times New Roman"/>
              <a:cs typeface="Times New Roman"/>
            </a:endParaRPr>
          </a:p>
          <a:p>
            <a:endParaRPr lang="it-IT" sz="3600" dirty="0" smtClean="0">
              <a:solidFill>
                <a:prstClr val="white"/>
              </a:solidFill>
              <a:latin typeface="Baskerville Old Face" pitchFamily="18" charset="0"/>
              <a:ea typeface="Times New Roman"/>
              <a:cs typeface="Times New Roman"/>
            </a:endParaRPr>
          </a:p>
          <a:p>
            <a:pPr marL="1371600">
              <a:spcAft>
                <a:spcPts val="800"/>
              </a:spcAft>
            </a:pPr>
            <a:endParaRPr lang="it-IT" sz="3600" dirty="0" smtClean="0">
              <a:solidFill>
                <a:prstClr val="white"/>
              </a:solidFill>
              <a:latin typeface="Baskerville Old Face" pitchFamily="18" charset="0"/>
              <a:ea typeface="Times New Roman"/>
              <a:cs typeface="Times New Roman"/>
            </a:endParaRPr>
          </a:p>
          <a:p>
            <a:pPr marL="1371600">
              <a:spcAft>
                <a:spcPts val="800"/>
              </a:spcAft>
            </a:pPr>
            <a:endParaRPr lang="fr-FR" sz="3600" dirty="0">
              <a:solidFill>
                <a:prstClr val="white"/>
              </a:solidFill>
              <a:latin typeface="Baskerville Old Face" pitchFamily="18" charset="0"/>
              <a:ea typeface="Times New Roman"/>
              <a:cs typeface="Times New Roman"/>
            </a:endParaRPr>
          </a:p>
          <a:p>
            <a:r>
              <a:rPr lang="it-IT" sz="3600" dirty="0" smtClean="0">
                <a:solidFill>
                  <a:prstClr val="white"/>
                </a:solidFill>
                <a:latin typeface="Baskerville Old Face" pitchFamily="18" charset="0"/>
                <a:ea typeface="Times New Roman"/>
                <a:cs typeface="Times New Roman"/>
              </a:rPr>
              <a:t>         </a:t>
            </a:r>
            <a:endParaRPr lang="fr-FR" sz="2800" dirty="0">
              <a:solidFill>
                <a:prstClr val="white"/>
              </a:solidFill>
              <a:latin typeface="Baskerville Old Face" pitchFamily="18" charset="0"/>
            </a:endParaRPr>
          </a:p>
        </p:txBody>
      </p:sp>
      <p:pic>
        <p:nvPicPr>
          <p:cNvPr id="2" name="Picture 2" descr="F:\SARY PPT\Nouveau dossier (2)\CLIPARTs BIBLE\bible_cain_abel.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49942" y="4751929"/>
            <a:ext cx="1886154" cy="1842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0672095"/>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Administrateur\Bureau\IMAGES II\BACKGRND\C-RBLU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771"/>
            <a:ext cx="9144000" cy="685527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Documents and Settings\Administrateur\Bureau\IMAGES II\BACKGRND\C-HOTR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5008"/>
            <a:ext cx="9144000" cy="130040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Mes documents\Mes images\seminarsSTW_fichiers\header-crow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5654" y="21771"/>
            <a:ext cx="1648345" cy="1273629"/>
          </a:xfrm>
          <a:prstGeom prst="rect">
            <a:avLst/>
          </a:prstGeom>
          <a:noFill/>
          <a:extLst>
            <a:ext uri="{909E8E84-426E-40DD-AFC4-6F175D3DCCD1}">
              <a14:hiddenFill xmlns:a14="http://schemas.microsoft.com/office/drawing/2010/main">
                <a:solidFill>
                  <a:srgbClr val="FFFFFF"/>
                </a:solidFill>
              </a14:hiddenFill>
            </a:ext>
          </a:extLst>
        </p:spPr>
      </p:pic>
      <p:sp>
        <p:nvSpPr>
          <p:cNvPr id="4" name="Curved Up Ribbon 3"/>
          <p:cNvSpPr/>
          <p:nvPr/>
        </p:nvSpPr>
        <p:spPr>
          <a:xfrm>
            <a:off x="228601" y="344423"/>
            <a:ext cx="7162800" cy="758952"/>
          </a:xfrm>
          <a:prstGeom prst="ellipse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6" name="TextBox 5"/>
          <p:cNvSpPr txBox="1"/>
          <p:nvPr/>
        </p:nvSpPr>
        <p:spPr>
          <a:xfrm rot="21426088">
            <a:off x="1140576" y="539233"/>
            <a:ext cx="1069323" cy="369332"/>
          </a:xfrm>
          <a:prstGeom prst="rect">
            <a:avLst/>
          </a:prstGeom>
          <a:noFill/>
        </p:spPr>
        <p:txBody>
          <a:bodyPr wrap="square" rtlCol="0">
            <a:spAutoFit/>
          </a:bodyPr>
          <a:lstStyle/>
          <a:p>
            <a:r>
              <a:rPr lang="fr-FR" dirty="0">
                <a:solidFill>
                  <a:srgbClr val="FFFF00"/>
                </a:solidFill>
              </a:rPr>
              <a:t>Gestion</a:t>
            </a:r>
            <a:r>
              <a:rPr lang="fr-FR" dirty="0">
                <a:solidFill>
                  <a:prstClr val="black"/>
                </a:solidFill>
              </a:rPr>
              <a:t> </a:t>
            </a:r>
          </a:p>
        </p:txBody>
      </p:sp>
      <p:sp>
        <p:nvSpPr>
          <p:cNvPr id="7" name="TextBox 6"/>
          <p:cNvSpPr txBox="1"/>
          <p:nvPr/>
        </p:nvSpPr>
        <p:spPr>
          <a:xfrm>
            <a:off x="3200400" y="447140"/>
            <a:ext cx="1676400" cy="369332"/>
          </a:xfrm>
          <a:prstGeom prst="rect">
            <a:avLst/>
          </a:prstGeom>
          <a:noFill/>
        </p:spPr>
        <p:txBody>
          <a:bodyPr wrap="square" rtlCol="0">
            <a:spAutoFit/>
          </a:bodyPr>
          <a:lstStyle/>
          <a:p>
            <a:r>
              <a:rPr lang="fr-FR" dirty="0">
                <a:solidFill>
                  <a:srgbClr val="FFFF00"/>
                </a:solidFill>
              </a:rPr>
              <a:t>Chrétienne</a:t>
            </a:r>
          </a:p>
        </p:txBody>
      </p:sp>
      <p:sp>
        <p:nvSpPr>
          <p:cNvPr id="8" name="TextBox 7"/>
          <p:cNvSpPr txBox="1"/>
          <p:nvPr/>
        </p:nvSpPr>
        <p:spPr>
          <a:xfrm rot="174197">
            <a:off x="5571221" y="537298"/>
            <a:ext cx="1141731" cy="369332"/>
          </a:xfrm>
          <a:prstGeom prst="rect">
            <a:avLst/>
          </a:prstGeom>
          <a:noFill/>
        </p:spPr>
        <p:txBody>
          <a:bodyPr wrap="square" rtlCol="0">
            <a:spAutoFit/>
          </a:bodyPr>
          <a:lstStyle/>
          <a:p>
            <a:r>
              <a:rPr lang="fr-FR" dirty="0">
                <a:solidFill>
                  <a:srgbClr val="FFFF00"/>
                </a:solidFill>
              </a:rPr>
              <a:t>de la Vie</a:t>
            </a:r>
          </a:p>
        </p:txBody>
      </p:sp>
      <p:sp>
        <p:nvSpPr>
          <p:cNvPr id="9" name="TextBox 8"/>
          <p:cNvSpPr txBox="1"/>
          <p:nvPr/>
        </p:nvSpPr>
        <p:spPr>
          <a:xfrm>
            <a:off x="7495654" y="972565"/>
            <a:ext cx="1942259" cy="369332"/>
          </a:xfrm>
          <a:prstGeom prst="rect">
            <a:avLst/>
          </a:prstGeom>
          <a:noFill/>
        </p:spPr>
        <p:txBody>
          <a:bodyPr wrap="square" rtlCol="0">
            <a:spAutoFit/>
          </a:bodyPr>
          <a:lstStyle/>
          <a:p>
            <a:r>
              <a:rPr lang="fr-FR" b="1" dirty="0">
                <a:solidFill>
                  <a:srgbClr val="C00000"/>
                </a:solidFill>
              </a:rPr>
              <a:t>GCV      -      FMC</a:t>
            </a:r>
          </a:p>
        </p:txBody>
      </p:sp>
      <p:sp>
        <p:nvSpPr>
          <p:cNvPr id="3" name="TextBox 2"/>
          <p:cNvSpPr txBox="1"/>
          <p:nvPr/>
        </p:nvSpPr>
        <p:spPr>
          <a:xfrm>
            <a:off x="464695" y="1341897"/>
            <a:ext cx="8597753" cy="5837495"/>
          </a:xfrm>
          <a:prstGeom prst="rect">
            <a:avLst/>
          </a:prstGeom>
          <a:noFill/>
        </p:spPr>
        <p:txBody>
          <a:bodyPr wrap="square" rtlCol="0">
            <a:spAutoFit/>
          </a:bodyPr>
          <a:lstStyle/>
          <a:p>
            <a:pPr algn="ctr"/>
            <a:r>
              <a:rPr lang="it-IT" sz="3600" b="1" i="1" dirty="0" smtClean="0">
                <a:solidFill>
                  <a:prstClr val="white"/>
                </a:solidFill>
                <a:latin typeface="Baskerville Old Face" pitchFamily="18" charset="0"/>
                <a:ea typeface="Times New Roman"/>
                <a:cs typeface="Times New Roman"/>
              </a:rPr>
              <a:t>1Kor.12:4</a:t>
            </a:r>
          </a:p>
          <a:p>
            <a:r>
              <a:rPr lang="it-IT" sz="3600" dirty="0" smtClean="0">
                <a:solidFill>
                  <a:prstClr val="white"/>
                </a:solidFill>
                <a:latin typeface="Baskerville Old Face" pitchFamily="18" charset="0"/>
                <a:ea typeface="Times New Roman"/>
                <a:cs typeface="Times New Roman"/>
              </a:rPr>
              <a:t> </a:t>
            </a:r>
            <a:endParaRPr lang="it-IT" sz="3600" dirty="0">
              <a:solidFill>
                <a:srgbClr val="FFC000"/>
              </a:solidFill>
              <a:latin typeface="Baskerville Old Face" pitchFamily="18" charset="0"/>
              <a:ea typeface="Times New Roman"/>
              <a:cs typeface="Times New Roman"/>
            </a:endParaRPr>
          </a:p>
          <a:p>
            <a:endParaRPr lang="it-IT" sz="3600" dirty="0" smtClean="0">
              <a:solidFill>
                <a:prstClr val="white"/>
              </a:solidFill>
              <a:latin typeface="Baskerville Old Face" pitchFamily="18" charset="0"/>
              <a:ea typeface="Times New Roman"/>
              <a:cs typeface="Times New Roman"/>
            </a:endParaRPr>
          </a:p>
          <a:p>
            <a:endParaRPr lang="it-IT" sz="3600" dirty="0" smtClean="0">
              <a:solidFill>
                <a:prstClr val="white"/>
              </a:solidFill>
              <a:latin typeface="Baskerville Old Face" pitchFamily="18" charset="0"/>
              <a:ea typeface="Times New Roman"/>
              <a:cs typeface="Times New Roman"/>
            </a:endParaRPr>
          </a:p>
          <a:p>
            <a:r>
              <a:rPr lang="it-IT" sz="3600" dirty="0" smtClean="0">
                <a:solidFill>
                  <a:prstClr val="white"/>
                </a:solidFill>
                <a:latin typeface="Baskerville Old Face" pitchFamily="18" charset="0"/>
                <a:ea typeface="Times New Roman"/>
                <a:cs typeface="Times New Roman"/>
              </a:rPr>
              <a:t>Ary </a:t>
            </a:r>
            <a:r>
              <a:rPr lang="it-IT" sz="3600" dirty="0">
                <a:solidFill>
                  <a:prstClr val="white"/>
                </a:solidFill>
                <a:latin typeface="Baskerville Old Face" pitchFamily="18" charset="0"/>
                <a:ea typeface="Times New Roman"/>
                <a:cs typeface="Times New Roman"/>
              </a:rPr>
              <a:t>zarazaraina ho samy hafa ny </a:t>
            </a:r>
            <a:r>
              <a:rPr lang="it-IT" sz="2800" dirty="0" smtClean="0">
                <a:solidFill>
                  <a:prstClr val="white"/>
                </a:solidFill>
                <a:latin typeface="Baskerville Old Face" pitchFamily="18" charset="0"/>
                <a:ea typeface="Times New Roman"/>
                <a:cs typeface="Times New Roman"/>
              </a:rPr>
              <a:t>ASA</a:t>
            </a:r>
            <a:r>
              <a:rPr lang="it-IT" sz="3600" dirty="0" smtClean="0">
                <a:solidFill>
                  <a:prstClr val="white"/>
                </a:solidFill>
                <a:latin typeface="Baskerville Old Face" pitchFamily="18" charset="0"/>
                <a:ea typeface="Times New Roman"/>
                <a:cs typeface="Times New Roman"/>
              </a:rPr>
              <a:t>, nefa </a:t>
            </a:r>
            <a:r>
              <a:rPr lang="it-IT" sz="3600" dirty="0">
                <a:solidFill>
                  <a:prstClr val="white"/>
                </a:solidFill>
                <a:latin typeface="Baskerville Old Face" pitchFamily="18" charset="0"/>
                <a:ea typeface="Times New Roman"/>
                <a:cs typeface="Times New Roman"/>
              </a:rPr>
              <a:t>Andriamanitra dia iray ihany, Izay miasa ny zavatra rehetra amin'ny olona rehetra.</a:t>
            </a:r>
            <a:endParaRPr lang="fr-FR" sz="2800" dirty="0">
              <a:solidFill>
                <a:prstClr val="white"/>
              </a:solidFill>
              <a:latin typeface="Baskerville Old Face" pitchFamily="18" charset="0"/>
            </a:endParaRPr>
          </a:p>
          <a:p>
            <a:pPr marL="1371600">
              <a:spcAft>
                <a:spcPts val="800"/>
              </a:spcAft>
            </a:pPr>
            <a:endParaRPr lang="it-IT" sz="3600" dirty="0" smtClean="0">
              <a:solidFill>
                <a:prstClr val="white"/>
              </a:solidFill>
              <a:latin typeface="Baskerville Old Face" pitchFamily="18" charset="0"/>
              <a:ea typeface="Times New Roman"/>
              <a:cs typeface="Times New Roman"/>
            </a:endParaRPr>
          </a:p>
          <a:p>
            <a:pPr marL="1371600">
              <a:spcAft>
                <a:spcPts val="800"/>
              </a:spcAft>
            </a:pPr>
            <a:endParaRPr lang="fr-FR" sz="3600" dirty="0">
              <a:solidFill>
                <a:prstClr val="white"/>
              </a:solidFill>
              <a:latin typeface="Baskerville Old Face" pitchFamily="18" charset="0"/>
              <a:ea typeface="Times New Roman"/>
              <a:cs typeface="Times New Roman"/>
            </a:endParaRPr>
          </a:p>
          <a:p>
            <a:r>
              <a:rPr lang="it-IT" sz="3600" dirty="0" smtClean="0">
                <a:solidFill>
                  <a:prstClr val="white"/>
                </a:solidFill>
                <a:latin typeface="Baskerville Old Face" pitchFamily="18" charset="0"/>
                <a:ea typeface="Times New Roman"/>
                <a:cs typeface="Times New Roman"/>
              </a:rPr>
              <a:t>         </a:t>
            </a:r>
            <a:endParaRPr lang="fr-FR" sz="2800" dirty="0">
              <a:solidFill>
                <a:prstClr val="white"/>
              </a:solidFill>
              <a:latin typeface="Baskerville Old Face" pitchFamily="18" charset="0"/>
            </a:endParaRPr>
          </a:p>
        </p:txBody>
      </p:sp>
      <p:pic>
        <p:nvPicPr>
          <p:cNvPr id="2" name="Picture 2" descr="F:\SARY PPT\Nouveau dossier (2)\CLIPARTs BIBLE\bible_cain_abel.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47664" y="1772816"/>
            <a:ext cx="1997748" cy="1951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3539052"/>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Administrateur\Bureau\IMAGES II\BACKGRND\C-RBLU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771"/>
            <a:ext cx="9144000" cy="685527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Documents and Settings\Administrateur\Bureau\IMAGES II\BACKGRND\C-HOTR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5008"/>
            <a:ext cx="9144000" cy="130040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Mes documents\Mes images\seminarsSTW_fichiers\header-crow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5654" y="21771"/>
            <a:ext cx="1648345" cy="1273629"/>
          </a:xfrm>
          <a:prstGeom prst="rect">
            <a:avLst/>
          </a:prstGeom>
          <a:noFill/>
          <a:extLst>
            <a:ext uri="{909E8E84-426E-40DD-AFC4-6F175D3DCCD1}">
              <a14:hiddenFill xmlns:a14="http://schemas.microsoft.com/office/drawing/2010/main">
                <a:solidFill>
                  <a:srgbClr val="FFFFFF"/>
                </a:solidFill>
              </a14:hiddenFill>
            </a:ext>
          </a:extLst>
        </p:spPr>
      </p:pic>
      <p:sp>
        <p:nvSpPr>
          <p:cNvPr id="4" name="Curved Up Ribbon 3"/>
          <p:cNvSpPr/>
          <p:nvPr/>
        </p:nvSpPr>
        <p:spPr>
          <a:xfrm>
            <a:off x="228601" y="344423"/>
            <a:ext cx="7162800" cy="758952"/>
          </a:xfrm>
          <a:prstGeom prst="ellipse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6" name="TextBox 5"/>
          <p:cNvSpPr txBox="1"/>
          <p:nvPr/>
        </p:nvSpPr>
        <p:spPr>
          <a:xfrm rot="21426088">
            <a:off x="1140576" y="539233"/>
            <a:ext cx="1069323" cy="369332"/>
          </a:xfrm>
          <a:prstGeom prst="rect">
            <a:avLst/>
          </a:prstGeom>
          <a:noFill/>
        </p:spPr>
        <p:txBody>
          <a:bodyPr wrap="square" rtlCol="0">
            <a:spAutoFit/>
          </a:bodyPr>
          <a:lstStyle/>
          <a:p>
            <a:r>
              <a:rPr lang="fr-FR" dirty="0">
                <a:solidFill>
                  <a:srgbClr val="FFFF00"/>
                </a:solidFill>
              </a:rPr>
              <a:t>Gestion</a:t>
            </a:r>
            <a:r>
              <a:rPr lang="fr-FR" dirty="0">
                <a:solidFill>
                  <a:prstClr val="black"/>
                </a:solidFill>
              </a:rPr>
              <a:t> </a:t>
            </a:r>
          </a:p>
        </p:txBody>
      </p:sp>
      <p:sp>
        <p:nvSpPr>
          <p:cNvPr id="7" name="TextBox 6"/>
          <p:cNvSpPr txBox="1"/>
          <p:nvPr/>
        </p:nvSpPr>
        <p:spPr>
          <a:xfrm>
            <a:off x="3200400" y="447140"/>
            <a:ext cx="1676400" cy="369332"/>
          </a:xfrm>
          <a:prstGeom prst="rect">
            <a:avLst/>
          </a:prstGeom>
          <a:noFill/>
        </p:spPr>
        <p:txBody>
          <a:bodyPr wrap="square" rtlCol="0">
            <a:spAutoFit/>
          </a:bodyPr>
          <a:lstStyle/>
          <a:p>
            <a:r>
              <a:rPr lang="fr-FR" dirty="0">
                <a:solidFill>
                  <a:srgbClr val="FFFF00"/>
                </a:solidFill>
              </a:rPr>
              <a:t>Chrétienne</a:t>
            </a:r>
          </a:p>
        </p:txBody>
      </p:sp>
      <p:sp>
        <p:nvSpPr>
          <p:cNvPr id="8" name="TextBox 7"/>
          <p:cNvSpPr txBox="1"/>
          <p:nvPr/>
        </p:nvSpPr>
        <p:spPr>
          <a:xfrm rot="174197">
            <a:off x="5571221" y="537298"/>
            <a:ext cx="1141731" cy="369332"/>
          </a:xfrm>
          <a:prstGeom prst="rect">
            <a:avLst/>
          </a:prstGeom>
          <a:noFill/>
        </p:spPr>
        <p:txBody>
          <a:bodyPr wrap="square" rtlCol="0">
            <a:spAutoFit/>
          </a:bodyPr>
          <a:lstStyle/>
          <a:p>
            <a:r>
              <a:rPr lang="fr-FR" dirty="0">
                <a:solidFill>
                  <a:srgbClr val="FFFF00"/>
                </a:solidFill>
              </a:rPr>
              <a:t>de la Vie</a:t>
            </a:r>
          </a:p>
        </p:txBody>
      </p:sp>
      <p:sp>
        <p:nvSpPr>
          <p:cNvPr id="9" name="TextBox 8"/>
          <p:cNvSpPr txBox="1"/>
          <p:nvPr/>
        </p:nvSpPr>
        <p:spPr>
          <a:xfrm>
            <a:off x="7495654" y="972565"/>
            <a:ext cx="1942259" cy="369332"/>
          </a:xfrm>
          <a:prstGeom prst="rect">
            <a:avLst/>
          </a:prstGeom>
          <a:noFill/>
        </p:spPr>
        <p:txBody>
          <a:bodyPr wrap="square" rtlCol="0">
            <a:spAutoFit/>
          </a:bodyPr>
          <a:lstStyle/>
          <a:p>
            <a:r>
              <a:rPr lang="fr-FR" b="1" dirty="0">
                <a:solidFill>
                  <a:srgbClr val="C00000"/>
                </a:solidFill>
              </a:rPr>
              <a:t>GCV      -      FMC</a:t>
            </a:r>
          </a:p>
        </p:txBody>
      </p:sp>
      <p:sp>
        <p:nvSpPr>
          <p:cNvPr id="3" name="TextBox 2"/>
          <p:cNvSpPr txBox="1"/>
          <p:nvPr/>
        </p:nvSpPr>
        <p:spPr>
          <a:xfrm>
            <a:off x="942256" y="1192101"/>
            <a:ext cx="6192688" cy="6576159"/>
          </a:xfrm>
          <a:prstGeom prst="rect">
            <a:avLst/>
          </a:prstGeom>
          <a:noFill/>
        </p:spPr>
        <p:txBody>
          <a:bodyPr wrap="square" rtlCol="0">
            <a:spAutoFit/>
          </a:bodyPr>
          <a:lstStyle/>
          <a:p>
            <a:pPr lvl="0" algn="ctr"/>
            <a:r>
              <a:rPr lang="it-IT" sz="3600" b="1" i="1" dirty="0" smtClean="0">
                <a:solidFill>
                  <a:schemeClr val="bg1"/>
                </a:solidFill>
                <a:latin typeface="Baskerville Old Face" pitchFamily="18" charset="0"/>
                <a:ea typeface="Times New Roman"/>
                <a:cs typeface="Times New Roman"/>
              </a:rPr>
              <a:t>1Kor.12:18</a:t>
            </a:r>
          </a:p>
          <a:p>
            <a:pPr marL="1371600">
              <a:spcAft>
                <a:spcPts val="800"/>
              </a:spcAft>
            </a:pPr>
            <a:r>
              <a:rPr lang="it-IT" sz="3600" dirty="0" smtClean="0">
                <a:solidFill>
                  <a:schemeClr val="bg1"/>
                </a:solidFill>
                <a:latin typeface="Baskerville Old Face" pitchFamily="18" charset="0"/>
                <a:ea typeface="Times New Roman"/>
                <a:cs typeface="Times New Roman"/>
              </a:rPr>
              <a:t>Fa </a:t>
            </a:r>
            <a:r>
              <a:rPr lang="it-IT" sz="3600" dirty="0">
                <a:solidFill>
                  <a:schemeClr val="bg1"/>
                </a:solidFill>
                <a:latin typeface="Baskerville Old Face" pitchFamily="18" charset="0"/>
                <a:ea typeface="Times New Roman"/>
                <a:cs typeface="Times New Roman"/>
              </a:rPr>
              <a:t>Andriamanitra efa nametraka izay rehetra momba ny tena, samy ho eo amin'ny tena araka ny sitrapony.</a:t>
            </a:r>
            <a:endParaRPr lang="fr-FR" sz="3600" dirty="0">
              <a:solidFill>
                <a:schemeClr val="bg1"/>
              </a:solidFill>
              <a:latin typeface="Baskerville Old Face" pitchFamily="18" charset="0"/>
              <a:ea typeface="Times New Roman"/>
              <a:cs typeface="Times New Roman"/>
            </a:endParaRPr>
          </a:p>
          <a:p>
            <a:pPr marL="1371600">
              <a:spcAft>
                <a:spcPts val="800"/>
              </a:spcAft>
            </a:pPr>
            <a:endParaRPr lang="fr-FR" sz="3600" dirty="0">
              <a:solidFill>
                <a:schemeClr val="bg1"/>
              </a:solidFill>
              <a:latin typeface="Baskerville Old Face" pitchFamily="18" charset="0"/>
              <a:ea typeface="Times New Roman"/>
              <a:cs typeface="Times New Roman"/>
            </a:endParaRPr>
          </a:p>
          <a:p>
            <a:pPr marL="1371600">
              <a:spcAft>
                <a:spcPts val="800"/>
              </a:spcAft>
            </a:pPr>
            <a:endParaRPr lang="it-IT" sz="3600" dirty="0" smtClean="0">
              <a:solidFill>
                <a:schemeClr val="bg1"/>
              </a:solidFill>
              <a:latin typeface="Baskerville Old Face" pitchFamily="18" charset="0"/>
              <a:ea typeface="Times New Roman"/>
              <a:cs typeface="Times New Roman"/>
            </a:endParaRPr>
          </a:p>
          <a:p>
            <a:pPr marL="1371600">
              <a:spcAft>
                <a:spcPts val="800"/>
              </a:spcAft>
            </a:pPr>
            <a:endParaRPr lang="fr-FR" sz="3600" dirty="0">
              <a:solidFill>
                <a:schemeClr val="bg1"/>
              </a:solidFill>
              <a:ea typeface="Times New Roman"/>
              <a:cs typeface="Times New Roman"/>
            </a:endParaRPr>
          </a:p>
          <a:p>
            <a:pPr marL="1371600">
              <a:spcAft>
                <a:spcPts val="800"/>
              </a:spcAft>
            </a:pPr>
            <a:endParaRPr lang="fr-FR" sz="3600" dirty="0">
              <a:solidFill>
                <a:schemeClr val="bg1"/>
              </a:solidFill>
              <a:latin typeface="Baskerville Old Face" pitchFamily="18" charset="0"/>
              <a:ea typeface="Times New Roman"/>
              <a:cs typeface="Times New Roman"/>
            </a:endParaRPr>
          </a:p>
          <a:p>
            <a:endParaRPr lang="fr-FR" sz="2800" dirty="0">
              <a:solidFill>
                <a:schemeClr val="bg1"/>
              </a:solidFill>
              <a:latin typeface="Baskerville Old Face" pitchFamily="18" charset="0"/>
            </a:endParaRPr>
          </a:p>
        </p:txBody>
      </p:sp>
      <p:pic>
        <p:nvPicPr>
          <p:cNvPr id="81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6256" y="1484784"/>
            <a:ext cx="2024063" cy="170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1560" y="1940284"/>
            <a:ext cx="1444666" cy="1969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68218" y="4221088"/>
            <a:ext cx="1616075" cy="2309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83568" y="4537001"/>
            <a:ext cx="2633663" cy="199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6535044"/>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2000"/>
                                        <p:tgtEl>
                                          <p:spTgt spid="8194"/>
                                        </p:tgtEl>
                                      </p:cBhvr>
                                    </p:animEffect>
                                    <p:anim calcmode="lin" valueType="num">
                                      <p:cBhvr>
                                        <p:cTn id="8" dur="2000" fill="hold"/>
                                        <p:tgtEl>
                                          <p:spTgt spid="8194"/>
                                        </p:tgtEl>
                                        <p:attrNameLst>
                                          <p:attrName>ppt_w</p:attrName>
                                        </p:attrNameLst>
                                      </p:cBhvr>
                                      <p:tavLst>
                                        <p:tav tm="0" fmla="#ppt_w*sin(2.5*pi*$)">
                                          <p:val>
                                            <p:fltVal val="0"/>
                                          </p:val>
                                        </p:tav>
                                        <p:tav tm="100000">
                                          <p:val>
                                            <p:fltVal val="1"/>
                                          </p:val>
                                        </p:tav>
                                      </p:tavLst>
                                    </p:anim>
                                    <p:anim calcmode="lin" valueType="num">
                                      <p:cBhvr>
                                        <p:cTn id="9" dur="2000" fill="hold"/>
                                        <p:tgtEl>
                                          <p:spTgt spid="819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5" presetClass="entr" presetSubtype="0" fill="hold" nodeType="clickEffect">
                                  <p:stCondLst>
                                    <p:cond delay="0"/>
                                  </p:stCondLst>
                                  <p:childTnLst>
                                    <p:set>
                                      <p:cBhvr>
                                        <p:cTn id="13" dur="1" fill="hold">
                                          <p:stCondLst>
                                            <p:cond delay="0"/>
                                          </p:stCondLst>
                                        </p:cTn>
                                        <p:tgtEl>
                                          <p:spTgt spid="8197"/>
                                        </p:tgtEl>
                                        <p:attrNameLst>
                                          <p:attrName>style.visibility</p:attrName>
                                        </p:attrNameLst>
                                      </p:cBhvr>
                                      <p:to>
                                        <p:strVal val="visible"/>
                                      </p:to>
                                    </p:set>
                                    <p:anim calcmode="lin" valueType="num">
                                      <p:cBhvr>
                                        <p:cTn id="14" dur="1000" fill="hold"/>
                                        <p:tgtEl>
                                          <p:spTgt spid="8197"/>
                                        </p:tgtEl>
                                        <p:attrNameLst>
                                          <p:attrName>ppt_w</p:attrName>
                                        </p:attrNameLst>
                                      </p:cBhvr>
                                      <p:tavLst>
                                        <p:tav tm="0">
                                          <p:val>
                                            <p:fltVal val="0"/>
                                          </p:val>
                                        </p:tav>
                                        <p:tav tm="100000">
                                          <p:val>
                                            <p:strVal val="#ppt_w"/>
                                          </p:val>
                                        </p:tav>
                                      </p:tavLst>
                                    </p:anim>
                                    <p:anim calcmode="lin" valueType="num">
                                      <p:cBhvr>
                                        <p:cTn id="15" dur="1000" fill="hold"/>
                                        <p:tgtEl>
                                          <p:spTgt spid="8197"/>
                                        </p:tgtEl>
                                        <p:attrNameLst>
                                          <p:attrName>ppt_h</p:attrName>
                                        </p:attrNameLst>
                                      </p:cBhvr>
                                      <p:tavLst>
                                        <p:tav tm="0">
                                          <p:val>
                                            <p:fltVal val="0"/>
                                          </p:val>
                                        </p:tav>
                                        <p:tav tm="100000">
                                          <p:val>
                                            <p:strVal val="#ppt_h"/>
                                          </p:val>
                                        </p:tav>
                                      </p:tavLst>
                                    </p:anim>
                                    <p:anim calcmode="lin" valueType="num">
                                      <p:cBhvr>
                                        <p:cTn id="16" dur="1000" fill="hold"/>
                                        <p:tgtEl>
                                          <p:spTgt spid="8197"/>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819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8195"/>
                                        </p:tgtEl>
                                        <p:attrNameLst>
                                          <p:attrName>style.visibility</p:attrName>
                                        </p:attrNameLst>
                                      </p:cBhvr>
                                      <p:to>
                                        <p:strVal val="visible"/>
                                      </p:to>
                                    </p:set>
                                    <p:anim calcmode="lin" valueType="num">
                                      <p:cBhvr additive="base">
                                        <p:cTn id="22" dur="500" fill="hold"/>
                                        <p:tgtEl>
                                          <p:spTgt spid="8195"/>
                                        </p:tgtEl>
                                        <p:attrNameLst>
                                          <p:attrName>ppt_x</p:attrName>
                                        </p:attrNameLst>
                                      </p:cBhvr>
                                      <p:tavLst>
                                        <p:tav tm="0">
                                          <p:val>
                                            <p:strVal val="#ppt_x"/>
                                          </p:val>
                                        </p:tav>
                                        <p:tav tm="100000">
                                          <p:val>
                                            <p:strVal val="#ppt_x"/>
                                          </p:val>
                                        </p:tav>
                                      </p:tavLst>
                                    </p:anim>
                                    <p:anim calcmode="lin" valueType="num">
                                      <p:cBhvr additive="base">
                                        <p:cTn id="23" dur="500" fill="hold"/>
                                        <p:tgtEl>
                                          <p:spTgt spid="819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5" presetClass="entr" presetSubtype="0" fill="hold" nodeType="clickEffect">
                                  <p:stCondLst>
                                    <p:cond delay="0"/>
                                  </p:stCondLst>
                                  <p:childTnLst>
                                    <p:set>
                                      <p:cBhvr>
                                        <p:cTn id="27" dur="1" fill="hold">
                                          <p:stCondLst>
                                            <p:cond delay="0"/>
                                          </p:stCondLst>
                                        </p:cTn>
                                        <p:tgtEl>
                                          <p:spTgt spid="8196"/>
                                        </p:tgtEl>
                                        <p:attrNameLst>
                                          <p:attrName>style.visibility</p:attrName>
                                        </p:attrNameLst>
                                      </p:cBhvr>
                                      <p:to>
                                        <p:strVal val="visible"/>
                                      </p:to>
                                    </p:set>
                                    <p:animEffect transition="in" filter="fade">
                                      <p:cBhvr>
                                        <p:cTn id="28" dur="2000"/>
                                        <p:tgtEl>
                                          <p:spTgt spid="8196"/>
                                        </p:tgtEl>
                                      </p:cBhvr>
                                    </p:animEffect>
                                    <p:anim calcmode="lin" valueType="num">
                                      <p:cBhvr>
                                        <p:cTn id="29" dur="2000" fill="hold"/>
                                        <p:tgtEl>
                                          <p:spTgt spid="8196"/>
                                        </p:tgtEl>
                                        <p:attrNameLst>
                                          <p:attrName>style.rotation</p:attrName>
                                        </p:attrNameLst>
                                      </p:cBhvr>
                                      <p:tavLst>
                                        <p:tav tm="0">
                                          <p:val>
                                            <p:fltVal val="720"/>
                                          </p:val>
                                        </p:tav>
                                        <p:tav tm="100000">
                                          <p:val>
                                            <p:fltVal val="0"/>
                                          </p:val>
                                        </p:tav>
                                      </p:tavLst>
                                    </p:anim>
                                    <p:anim calcmode="lin" valueType="num">
                                      <p:cBhvr>
                                        <p:cTn id="30" dur="2000" fill="hold"/>
                                        <p:tgtEl>
                                          <p:spTgt spid="8196"/>
                                        </p:tgtEl>
                                        <p:attrNameLst>
                                          <p:attrName>ppt_h</p:attrName>
                                        </p:attrNameLst>
                                      </p:cBhvr>
                                      <p:tavLst>
                                        <p:tav tm="0">
                                          <p:val>
                                            <p:fltVal val="0"/>
                                          </p:val>
                                        </p:tav>
                                        <p:tav tm="100000">
                                          <p:val>
                                            <p:strVal val="#ppt_h"/>
                                          </p:val>
                                        </p:tav>
                                      </p:tavLst>
                                    </p:anim>
                                    <p:anim calcmode="lin" valueType="num">
                                      <p:cBhvr>
                                        <p:cTn id="31" dur="2000" fill="hold"/>
                                        <p:tgtEl>
                                          <p:spTgt spid="819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Administrateur\Bureau\IMAGES II\BACKGRND\C-RBLU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771"/>
            <a:ext cx="9144000" cy="685527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Documents and Settings\Administrateur\Bureau\IMAGES II\BACKGRND\C-HOTR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5008"/>
            <a:ext cx="9144000" cy="130040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Mes documents\Mes images\seminarsSTW_fichiers\header-crow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5654" y="21771"/>
            <a:ext cx="1648345" cy="1273629"/>
          </a:xfrm>
          <a:prstGeom prst="rect">
            <a:avLst/>
          </a:prstGeom>
          <a:noFill/>
          <a:extLst>
            <a:ext uri="{909E8E84-426E-40DD-AFC4-6F175D3DCCD1}">
              <a14:hiddenFill xmlns:a14="http://schemas.microsoft.com/office/drawing/2010/main">
                <a:solidFill>
                  <a:srgbClr val="FFFFFF"/>
                </a:solidFill>
              </a14:hiddenFill>
            </a:ext>
          </a:extLst>
        </p:spPr>
      </p:pic>
      <p:sp>
        <p:nvSpPr>
          <p:cNvPr id="4" name="Curved Up Ribbon 3"/>
          <p:cNvSpPr/>
          <p:nvPr/>
        </p:nvSpPr>
        <p:spPr>
          <a:xfrm>
            <a:off x="228601" y="344423"/>
            <a:ext cx="7162800" cy="758952"/>
          </a:xfrm>
          <a:prstGeom prst="ellipse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6" name="TextBox 5"/>
          <p:cNvSpPr txBox="1"/>
          <p:nvPr/>
        </p:nvSpPr>
        <p:spPr>
          <a:xfrm rot="21426088">
            <a:off x="1140576" y="539233"/>
            <a:ext cx="1069323" cy="369332"/>
          </a:xfrm>
          <a:prstGeom prst="rect">
            <a:avLst/>
          </a:prstGeom>
          <a:noFill/>
        </p:spPr>
        <p:txBody>
          <a:bodyPr wrap="square" rtlCol="0">
            <a:spAutoFit/>
          </a:bodyPr>
          <a:lstStyle/>
          <a:p>
            <a:r>
              <a:rPr lang="fr-FR" dirty="0">
                <a:solidFill>
                  <a:srgbClr val="FFFF00"/>
                </a:solidFill>
              </a:rPr>
              <a:t>Gestion</a:t>
            </a:r>
            <a:r>
              <a:rPr lang="fr-FR" dirty="0">
                <a:solidFill>
                  <a:prstClr val="black"/>
                </a:solidFill>
              </a:rPr>
              <a:t> </a:t>
            </a:r>
          </a:p>
        </p:txBody>
      </p:sp>
      <p:sp>
        <p:nvSpPr>
          <p:cNvPr id="7" name="TextBox 6"/>
          <p:cNvSpPr txBox="1"/>
          <p:nvPr/>
        </p:nvSpPr>
        <p:spPr>
          <a:xfrm>
            <a:off x="3200400" y="447140"/>
            <a:ext cx="1676400" cy="369332"/>
          </a:xfrm>
          <a:prstGeom prst="rect">
            <a:avLst/>
          </a:prstGeom>
          <a:noFill/>
        </p:spPr>
        <p:txBody>
          <a:bodyPr wrap="square" rtlCol="0">
            <a:spAutoFit/>
          </a:bodyPr>
          <a:lstStyle/>
          <a:p>
            <a:r>
              <a:rPr lang="fr-FR" dirty="0">
                <a:solidFill>
                  <a:srgbClr val="FFFF00"/>
                </a:solidFill>
              </a:rPr>
              <a:t>Chrétienne</a:t>
            </a:r>
          </a:p>
        </p:txBody>
      </p:sp>
      <p:sp>
        <p:nvSpPr>
          <p:cNvPr id="8" name="TextBox 7"/>
          <p:cNvSpPr txBox="1"/>
          <p:nvPr/>
        </p:nvSpPr>
        <p:spPr>
          <a:xfrm rot="174197">
            <a:off x="5571221" y="537298"/>
            <a:ext cx="1141731" cy="369332"/>
          </a:xfrm>
          <a:prstGeom prst="rect">
            <a:avLst/>
          </a:prstGeom>
          <a:noFill/>
        </p:spPr>
        <p:txBody>
          <a:bodyPr wrap="square" rtlCol="0">
            <a:spAutoFit/>
          </a:bodyPr>
          <a:lstStyle/>
          <a:p>
            <a:r>
              <a:rPr lang="fr-FR" dirty="0">
                <a:solidFill>
                  <a:srgbClr val="FFFF00"/>
                </a:solidFill>
              </a:rPr>
              <a:t>de la Vie</a:t>
            </a:r>
          </a:p>
        </p:txBody>
      </p:sp>
      <p:sp>
        <p:nvSpPr>
          <p:cNvPr id="9" name="TextBox 8"/>
          <p:cNvSpPr txBox="1"/>
          <p:nvPr/>
        </p:nvSpPr>
        <p:spPr>
          <a:xfrm>
            <a:off x="7495654" y="972565"/>
            <a:ext cx="1942259" cy="369332"/>
          </a:xfrm>
          <a:prstGeom prst="rect">
            <a:avLst/>
          </a:prstGeom>
          <a:noFill/>
        </p:spPr>
        <p:txBody>
          <a:bodyPr wrap="square" rtlCol="0">
            <a:spAutoFit/>
          </a:bodyPr>
          <a:lstStyle/>
          <a:p>
            <a:r>
              <a:rPr lang="fr-FR" b="1" dirty="0">
                <a:solidFill>
                  <a:srgbClr val="C00000"/>
                </a:solidFill>
              </a:rPr>
              <a:t>GCV      -      FMC</a:t>
            </a:r>
          </a:p>
        </p:txBody>
      </p:sp>
      <p:sp>
        <p:nvSpPr>
          <p:cNvPr id="3" name="TextBox 2"/>
          <p:cNvSpPr txBox="1"/>
          <p:nvPr/>
        </p:nvSpPr>
        <p:spPr>
          <a:xfrm>
            <a:off x="-976840" y="1296347"/>
            <a:ext cx="7776862" cy="4606389"/>
          </a:xfrm>
          <a:prstGeom prst="rect">
            <a:avLst/>
          </a:prstGeom>
          <a:noFill/>
        </p:spPr>
        <p:txBody>
          <a:bodyPr wrap="square" rtlCol="0">
            <a:spAutoFit/>
          </a:bodyPr>
          <a:lstStyle/>
          <a:p>
            <a:pPr lvl="0" algn="ctr"/>
            <a:r>
              <a:rPr lang="it-IT" sz="3600" b="1" i="1" dirty="0" smtClean="0">
                <a:solidFill>
                  <a:schemeClr val="bg1"/>
                </a:solidFill>
                <a:latin typeface="Baskerville Old Face" pitchFamily="18" charset="0"/>
                <a:ea typeface="Times New Roman"/>
                <a:cs typeface="Times New Roman"/>
              </a:rPr>
              <a:t>1Kor.12:12</a:t>
            </a:r>
          </a:p>
          <a:p>
            <a:pPr marL="1371600">
              <a:spcAft>
                <a:spcPts val="800"/>
              </a:spcAft>
            </a:pPr>
            <a:endParaRPr lang="fr-FR" sz="3600" dirty="0">
              <a:solidFill>
                <a:schemeClr val="bg1"/>
              </a:solidFill>
              <a:latin typeface="Baskerville Old Face" pitchFamily="18" charset="0"/>
              <a:ea typeface="Times New Roman"/>
              <a:cs typeface="Times New Roman"/>
            </a:endParaRPr>
          </a:p>
          <a:p>
            <a:pPr marL="1371600">
              <a:spcAft>
                <a:spcPts val="800"/>
              </a:spcAft>
            </a:pPr>
            <a:r>
              <a:rPr lang="it-IT" sz="3600" dirty="0" smtClean="0">
                <a:solidFill>
                  <a:schemeClr val="bg1"/>
                </a:solidFill>
                <a:latin typeface="Baskerville Old Face" pitchFamily="18" charset="0"/>
                <a:ea typeface="Times New Roman"/>
                <a:cs typeface="Times New Roman"/>
              </a:rPr>
              <a:t>Fa </a:t>
            </a:r>
            <a:r>
              <a:rPr lang="it-IT" sz="3600" dirty="0">
                <a:solidFill>
                  <a:schemeClr val="bg1"/>
                </a:solidFill>
                <a:latin typeface="Baskerville Old Face" pitchFamily="18" charset="0"/>
                <a:ea typeface="Times New Roman"/>
                <a:cs typeface="Times New Roman"/>
              </a:rPr>
              <a:t>tahaka ny tena iray ihany, anefa maro no momba ny tena, ary ireo rehetra momba ny tena ireo, na dia maro aza, dia tena iray ihany, dia tahaka izany koa Kristy.</a:t>
            </a:r>
            <a:endParaRPr lang="fr-FR" sz="3600" dirty="0">
              <a:solidFill>
                <a:schemeClr val="bg1"/>
              </a:solidFill>
              <a:latin typeface="Baskerville Old Face" pitchFamily="18" charset="0"/>
              <a:ea typeface="Times New Roman"/>
              <a:cs typeface="Times New Roman"/>
            </a:endParaRPr>
          </a:p>
          <a:p>
            <a:endParaRPr lang="fr-FR" sz="2800" dirty="0">
              <a:solidFill>
                <a:schemeClr val="bg1"/>
              </a:solidFill>
              <a:latin typeface="Baskerville Old Face" pitchFamily="18" charset="0"/>
            </a:endParaRPr>
          </a:p>
        </p:txBody>
      </p:sp>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33488" y="4725144"/>
            <a:ext cx="2710511" cy="2035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442036"/>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Administrateur\Bureau\IMAGES II\BACKGRND\C-RBLU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771"/>
            <a:ext cx="9144000" cy="685527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Documents and Settings\Administrateur\Bureau\IMAGES II\BACKGRND\C-HOTR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5008"/>
            <a:ext cx="9144000" cy="130040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Mes documents\Mes images\seminarsSTW_fichiers\header-crow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5654" y="21771"/>
            <a:ext cx="1648345" cy="1273629"/>
          </a:xfrm>
          <a:prstGeom prst="rect">
            <a:avLst/>
          </a:prstGeom>
          <a:noFill/>
          <a:extLst>
            <a:ext uri="{909E8E84-426E-40DD-AFC4-6F175D3DCCD1}">
              <a14:hiddenFill xmlns:a14="http://schemas.microsoft.com/office/drawing/2010/main">
                <a:solidFill>
                  <a:srgbClr val="FFFFFF"/>
                </a:solidFill>
              </a14:hiddenFill>
            </a:ext>
          </a:extLst>
        </p:spPr>
      </p:pic>
      <p:sp>
        <p:nvSpPr>
          <p:cNvPr id="4" name="Curved Up Ribbon 3"/>
          <p:cNvSpPr/>
          <p:nvPr/>
        </p:nvSpPr>
        <p:spPr>
          <a:xfrm>
            <a:off x="228601" y="344423"/>
            <a:ext cx="7162800" cy="758952"/>
          </a:xfrm>
          <a:prstGeom prst="ellipse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6" name="TextBox 5"/>
          <p:cNvSpPr txBox="1"/>
          <p:nvPr/>
        </p:nvSpPr>
        <p:spPr>
          <a:xfrm rot="21426088">
            <a:off x="1140576" y="539233"/>
            <a:ext cx="1069323" cy="369332"/>
          </a:xfrm>
          <a:prstGeom prst="rect">
            <a:avLst/>
          </a:prstGeom>
          <a:noFill/>
        </p:spPr>
        <p:txBody>
          <a:bodyPr wrap="square" rtlCol="0">
            <a:spAutoFit/>
          </a:bodyPr>
          <a:lstStyle/>
          <a:p>
            <a:r>
              <a:rPr lang="fr-FR" dirty="0">
                <a:solidFill>
                  <a:srgbClr val="FFFF00"/>
                </a:solidFill>
              </a:rPr>
              <a:t>Gestion</a:t>
            </a:r>
            <a:r>
              <a:rPr lang="fr-FR" dirty="0">
                <a:solidFill>
                  <a:prstClr val="black"/>
                </a:solidFill>
              </a:rPr>
              <a:t> </a:t>
            </a:r>
          </a:p>
        </p:txBody>
      </p:sp>
      <p:sp>
        <p:nvSpPr>
          <p:cNvPr id="7" name="TextBox 6"/>
          <p:cNvSpPr txBox="1"/>
          <p:nvPr/>
        </p:nvSpPr>
        <p:spPr>
          <a:xfrm>
            <a:off x="3200400" y="447140"/>
            <a:ext cx="1676400" cy="369332"/>
          </a:xfrm>
          <a:prstGeom prst="rect">
            <a:avLst/>
          </a:prstGeom>
          <a:noFill/>
        </p:spPr>
        <p:txBody>
          <a:bodyPr wrap="square" rtlCol="0">
            <a:spAutoFit/>
          </a:bodyPr>
          <a:lstStyle/>
          <a:p>
            <a:r>
              <a:rPr lang="fr-FR" dirty="0">
                <a:solidFill>
                  <a:srgbClr val="FFFF00"/>
                </a:solidFill>
              </a:rPr>
              <a:t>Chrétienne</a:t>
            </a:r>
          </a:p>
        </p:txBody>
      </p:sp>
      <p:sp>
        <p:nvSpPr>
          <p:cNvPr id="8" name="TextBox 7"/>
          <p:cNvSpPr txBox="1"/>
          <p:nvPr/>
        </p:nvSpPr>
        <p:spPr>
          <a:xfrm rot="174197">
            <a:off x="5571221" y="537298"/>
            <a:ext cx="1141731" cy="369332"/>
          </a:xfrm>
          <a:prstGeom prst="rect">
            <a:avLst/>
          </a:prstGeom>
          <a:noFill/>
        </p:spPr>
        <p:txBody>
          <a:bodyPr wrap="square" rtlCol="0">
            <a:spAutoFit/>
          </a:bodyPr>
          <a:lstStyle/>
          <a:p>
            <a:r>
              <a:rPr lang="fr-FR" dirty="0">
                <a:solidFill>
                  <a:srgbClr val="FFFF00"/>
                </a:solidFill>
              </a:rPr>
              <a:t>de la Vie</a:t>
            </a:r>
          </a:p>
        </p:txBody>
      </p:sp>
      <p:sp>
        <p:nvSpPr>
          <p:cNvPr id="9" name="TextBox 8"/>
          <p:cNvSpPr txBox="1"/>
          <p:nvPr/>
        </p:nvSpPr>
        <p:spPr>
          <a:xfrm>
            <a:off x="7495654" y="972565"/>
            <a:ext cx="1942259" cy="369332"/>
          </a:xfrm>
          <a:prstGeom prst="rect">
            <a:avLst/>
          </a:prstGeom>
          <a:noFill/>
        </p:spPr>
        <p:txBody>
          <a:bodyPr wrap="square" rtlCol="0">
            <a:spAutoFit/>
          </a:bodyPr>
          <a:lstStyle/>
          <a:p>
            <a:r>
              <a:rPr lang="fr-FR" b="1" dirty="0">
                <a:solidFill>
                  <a:srgbClr val="C00000"/>
                </a:solidFill>
              </a:rPr>
              <a:t>GCV      -      FMC</a:t>
            </a:r>
          </a:p>
        </p:txBody>
      </p:sp>
      <p:sp>
        <p:nvSpPr>
          <p:cNvPr id="3" name="TextBox 2"/>
          <p:cNvSpPr txBox="1"/>
          <p:nvPr/>
        </p:nvSpPr>
        <p:spPr>
          <a:xfrm>
            <a:off x="755576" y="1341897"/>
            <a:ext cx="7564250" cy="6022161"/>
          </a:xfrm>
          <a:prstGeom prst="rect">
            <a:avLst/>
          </a:prstGeom>
          <a:noFill/>
        </p:spPr>
        <p:txBody>
          <a:bodyPr wrap="square" rtlCol="0">
            <a:spAutoFit/>
          </a:bodyPr>
          <a:lstStyle/>
          <a:p>
            <a:pPr lvl="0" algn="ctr"/>
            <a:r>
              <a:rPr lang="it-IT" sz="3600" b="1" i="1" dirty="0" smtClean="0">
                <a:solidFill>
                  <a:schemeClr val="bg1"/>
                </a:solidFill>
                <a:latin typeface="Baskerville Old Face" pitchFamily="18" charset="0"/>
                <a:ea typeface="Times New Roman"/>
                <a:cs typeface="Times New Roman"/>
              </a:rPr>
              <a:t>1Kor.12:15-16</a:t>
            </a:r>
          </a:p>
          <a:p>
            <a:pPr marL="1371600">
              <a:spcAft>
                <a:spcPts val="800"/>
              </a:spcAft>
            </a:pPr>
            <a:r>
              <a:rPr lang="it-IT" sz="3600" dirty="0" smtClean="0">
                <a:solidFill>
                  <a:schemeClr val="bg1"/>
                </a:solidFill>
                <a:latin typeface="Baskerville Old Face" pitchFamily="18" charset="0"/>
                <a:ea typeface="Times New Roman"/>
                <a:cs typeface="Times New Roman"/>
              </a:rPr>
              <a:t>Raha </a:t>
            </a:r>
            <a:r>
              <a:rPr lang="it-IT" sz="3600" dirty="0">
                <a:solidFill>
                  <a:schemeClr val="bg1"/>
                </a:solidFill>
                <a:latin typeface="Baskerville Old Face" pitchFamily="18" charset="0"/>
                <a:ea typeface="Times New Roman"/>
                <a:cs typeface="Times New Roman"/>
              </a:rPr>
              <a:t>ny tongotra hanao hoe: Satria tsy tanana aho, dia tsy mba momba ny tena, amin'izany dia tsy momba ny tena va izy</a:t>
            </a:r>
            <a:r>
              <a:rPr lang="it-IT" sz="3600" dirty="0" smtClean="0">
                <a:solidFill>
                  <a:schemeClr val="bg1"/>
                </a:solidFill>
                <a:latin typeface="Baskerville Old Face" pitchFamily="18" charset="0"/>
                <a:ea typeface="Times New Roman"/>
                <a:cs typeface="Times New Roman"/>
              </a:rPr>
              <a:t>?</a:t>
            </a:r>
            <a:r>
              <a:rPr lang="it-IT" sz="3600" dirty="0">
                <a:solidFill>
                  <a:schemeClr val="bg1"/>
                </a:solidFill>
                <a:latin typeface="Baskerville Old Face" pitchFamily="18" charset="0"/>
                <a:ea typeface="Times New Roman"/>
                <a:cs typeface="Times New Roman"/>
              </a:rPr>
              <a:t> </a:t>
            </a:r>
            <a:r>
              <a:rPr lang="it-IT" sz="3600" dirty="0" smtClean="0">
                <a:solidFill>
                  <a:schemeClr val="bg1"/>
                </a:solidFill>
                <a:latin typeface="Baskerville Old Face" pitchFamily="18" charset="0"/>
                <a:ea typeface="Times New Roman"/>
                <a:cs typeface="Times New Roman"/>
              </a:rPr>
              <a:t> </a:t>
            </a:r>
          </a:p>
          <a:p>
            <a:pPr marL="1371600">
              <a:spcAft>
                <a:spcPts val="800"/>
              </a:spcAft>
            </a:pPr>
            <a:endParaRPr lang="it-IT" sz="3600" dirty="0" smtClean="0">
              <a:solidFill>
                <a:schemeClr val="bg1"/>
              </a:solidFill>
              <a:latin typeface="Baskerville Old Face" pitchFamily="18" charset="0"/>
              <a:ea typeface="Times New Roman"/>
              <a:cs typeface="Times New Roman"/>
            </a:endParaRPr>
          </a:p>
          <a:p>
            <a:pPr marL="1371600">
              <a:spcAft>
                <a:spcPts val="800"/>
              </a:spcAft>
            </a:pPr>
            <a:endParaRPr lang="it-IT" sz="3600" dirty="0" smtClean="0">
              <a:solidFill>
                <a:schemeClr val="bg1"/>
              </a:solidFill>
              <a:latin typeface="Baskerville Old Face" pitchFamily="18" charset="0"/>
              <a:ea typeface="Times New Roman"/>
              <a:cs typeface="Times New Roman"/>
            </a:endParaRPr>
          </a:p>
          <a:p>
            <a:pPr marL="1371600">
              <a:spcAft>
                <a:spcPts val="800"/>
              </a:spcAft>
            </a:pPr>
            <a:endParaRPr lang="fr-FR" sz="3600" dirty="0">
              <a:solidFill>
                <a:schemeClr val="bg1"/>
              </a:solidFill>
              <a:ea typeface="Times New Roman"/>
              <a:cs typeface="Times New Roman"/>
            </a:endParaRPr>
          </a:p>
          <a:p>
            <a:pPr marL="1371600">
              <a:spcAft>
                <a:spcPts val="800"/>
              </a:spcAft>
            </a:pPr>
            <a:endParaRPr lang="fr-FR" sz="3600" dirty="0">
              <a:solidFill>
                <a:schemeClr val="bg1"/>
              </a:solidFill>
              <a:latin typeface="Baskerville Old Face" pitchFamily="18" charset="0"/>
              <a:ea typeface="Times New Roman"/>
              <a:cs typeface="Times New Roman"/>
            </a:endParaRPr>
          </a:p>
          <a:p>
            <a:endParaRPr lang="fr-FR" sz="2800" dirty="0">
              <a:solidFill>
                <a:schemeClr val="bg1"/>
              </a:solidFill>
              <a:latin typeface="Baskerville Old Face" pitchFamily="18" charset="0"/>
            </a:endParaRPr>
          </a:p>
        </p:txBody>
      </p:sp>
      <p:pic>
        <p:nvPicPr>
          <p:cNvPr id="2050" name="Picture 2" descr="F:\SARY PPT\Nouveau dossier (2)\Clipart\PEOPLE\HANDS\HAND245.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95203" y="4416005"/>
            <a:ext cx="2624137" cy="1679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7256451"/>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Administrateur\Bureau\IMAGES II\BACKGRND\C-RBLU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771"/>
            <a:ext cx="9144000" cy="685527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Documents and Settings\Administrateur\Bureau\IMAGES II\BACKGRND\C-HOTR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5008"/>
            <a:ext cx="9144000" cy="130040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Mes documents\Mes images\seminarsSTW_fichiers\header-crow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5654" y="21771"/>
            <a:ext cx="1648345" cy="1273629"/>
          </a:xfrm>
          <a:prstGeom prst="rect">
            <a:avLst/>
          </a:prstGeom>
          <a:noFill/>
          <a:extLst>
            <a:ext uri="{909E8E84-426E-40DD-AFC4-6F175D3DCCD1}">
              <a14:hiddenFill xmlns:a14="http://schemas.microsoft.com/office/drawing/2010/main">
                <a:solidFill>
                  <a:srgbClr val="FFFFFF"/>
                </a:solidFill>
              </a14:hiddenFill>
            </a:ext>
          </a:extLst>
        </p:spPr>
      </p:pic>
      <p:sp>
        <p:nvSpPr>
          <p:cNvPr id="4" name="Curved Up Ribbon 3"/>
          <p:cNvSpPr/>
          <p:nvPr/>
        </p:nvSpPr>
        <p:spPr>
          <a:xfrm>
            <a:off x="228601" y="344423"/>
            <a:ext cx="7162800" cy="758952"/>
          </a:xfrm>
          <a:prstGeom prst="ellipse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6" name="TextBox 5"/>
          <p:cNvSpPr txBox="1"/>
          <p:nvPr/>
        </p:nvSpPr>
        <p:spPr>
          <a:xfrm rot="21426088">
            <a:off x="1140576" y="539233"/>
            <a:ext cx="1069323" cy="369332"/>
          </a:xfrm>
          <a:prstGeom prst="rect">
            <a:avLst/>
          </a:prstGeom>
          <a:noFill/>
        </p:spPr>
        <p:txBody>
          <a:bodyPr wrap="square" rtlCol="0">
            <a:spAutoFit/>
          </a:bodyPr>
          <a:lstStyle/>
          <a:p>
            <a:r>
              <a:rPr lang="fr-FR" dirty="0">
                <a:solidFill>
                  <a:srgbClr val="FFFF00"/>
                </a:solidFill>
              </a:rPr>
              <a:t>Gestion</a:t>
            </a:r>
            <a:r>
              <a:rPr lang="fr-FR" dirty="0">
                <a:solidFill>
                  <a:prstClr val="black"/>
                </a:solidFill>
              </a:rPr>
              <a:t> </a:t>
            </a:r>
          </a:p>
        </p:txBody>
      </p:sp>
      <p:sp>
        <p:nvSpPr>
          <p:cNvPr id="7" name="TextBox 6"/>
          <p:cNvSpPr txBox="1"/>
          <p:nvPr/>
        </p:nvSpPr>
        <p:spPr>
          <a:xfrm>
            <a:off x="3200400" y="447140"/>
            <a:ext cx="1676400" cy="369332"/>
          </a:xfrm>
          <a:prstGeom prst="rect">
            <a:avLst/>
          </a:prstGeom>
          <a:noFill/>
        </p:spPr>
        <p:txBody>
          <a:bodyPr wrap="square" rtlCol="0">
            <a:spAutoFit/>
          </a:bodyPr>
          <a:lstStyle/>
          <a:p>
            <a:r>
              <a:rPr lang="fr-FR" dirty="0">
                <a:solidFill>
                  <a:srgbClr val="FFFF00"/>
                </a:solidFill>
              </a:rPr>
              <a:t>Chrétienne</a:t>
            </a:r>
          </a:p>
        </p:txBody>
      </p:sp>
      <p:sp>
        <p:nvSpPr>
          <p:cNvPr id="8" name="TextBox 7"/>
          <p:cNvSpPr txBox="1"/>
          <p:nvPr/>
        </p:nvSpPr>
        <p:spPr>
          <a:xfrm rot="174197">
            <a:off x="5571221" y="537298"/>
            <a:ext cx="1141731" cy="369332"/>
          </a:xfrm>
          <a:prstGeom prst="rect">
            <a:avLst/>
          </a:prstGeom>
          <a:noFill/>
        </p:spPr>
        <p:txBody>
          <a:bodyPr wrap="square" rtlCol="0">
            <a:spAutoFit/>
          </a:bodyPr>
          <a:lstStyle/>
          <a:p>
            <a:r>
              <a:rPr lang="fr-FR" dirty="0">
                <a:solidFill>
                  <a:srgbClr val="FFFF00"/>
                </a:solidFill>
              </a:rPr>
              <a:t>de la Vie</a:t>
            </a:r>
          </a:p>
        </p:txBody>
      </p:sp>
      <p:sp>
        <p:nvSpPr>
          <p:cNvPr id="9" name="TextBox 8"/>
          <p:cNvSpPr txBox="1"/>
          <p:nvPr/>
        </p:nvSpPr>
        <p:spPr>
          <a:xfrm>
            <a:off x="7495654" y="972565"/>
            <a:ext cx="1942259" cy="369332"/>
          </a:xfrm>
          <a:prstGeom prst="rect">
            <a:avLst/>
          </a:prstGeom>
          <a:noFill/>
        </p:spPr>
        <p:txBody>
          <a:bodyPr wrap="square" rtlCol="0">
            <a:spAutoFit/>
          </a:bodyPr>
          <a:lstStyle/>
          <a:p>
            <a:r>
              <a:rPr lang="fr-FR" b="1" dirty="0">
                <a:solidFill>
                  <a:srgbClr val="C00000"/>
                </a:solidFill>
              </a:rPr>
              <a:t>GCV      -      FMC</a:t>
            </a:r>
          </a:p>
        </p:txBody>
      </p:sp>
      <p:sp>
        <p:nvSpPr>
          <p:cNvPr id="3" name="TextBox 2"/>
          <p:cNvSpPr txBox="1"/>
          <p:nvPr/>
        </p:nvSpPr>
        <p:spPr>
          <a:xfrm>
            <a:off x="611560" y="1341897"/>
            <a:ext cx="7992888" cy="6678751"/>
          </a:xfrm>
          <a:prstGeom prst="rect">
            <a:avLst/>
          </a:prstGeom>
          <a:noFill/>
        </p:spPr>
        <p:txBody>
          <a:bodyPr wrap="square" rtlCol="0">
            <a:spAutoFit/>
          </a:bodyPr>
          <a:lstStyle/>
          <a:p>
            <a:pPr lvl="0" algn="ctr"/>
            <a:r>
              <a:rPr lang="it-IT" sz="3600" b="1" i="1" dirty="0" smtClean="0">
                <a:solidFill>
                  <a:schemeClr val="bg1"/>
                </a:solidFill>
                <a:latin typeface="Baskerville Old Face" pitchFamily="18" charset="0"/>
                <a:ea typeface="Times New Roman"/>
                <a:cs typeface="Times New Roman"/>
              </a:rPr>
              <a:t>1Kor.12:15-16</a:t>
            </a:r>
          </a:p>
          <a:p>
            <a:pPr marL="1371600">
              <a:spcAft>
                <a:spcPts val="800"/>
              </a:spcAft>
            </a:pPr>
            <a:endParaRPr lang="it-IT" sz="3600" dirty="0" smtClean="0">
              <a:solidFill>
                <a:schemeClr val="bg1"/>
              </a:solidFill>
              <a:latin typeface="Baskerville Old Face" pitchFamily="18" charset="0"/>
              <a:ea typeface="Times New Roman"/>
              <a:cs typeface="Times New Roman"/>
            </a:endParaRPr>
          </a:p>
          <a:p>
            <a:pPr marL="1371600">
              <a:spcAft>
                <a:spcPts val="800"/>
              </a:spcAft>
            </a:pPr>
            <a:endParaRPr lang="it-IT" sz="3600" dirty="0" smtClean="0">
              <a:solidFill>
                <a:schemeClr val="bg1"/>
              </a:solidFill>
              <a:latin typeface="Baskerville Old Face" pitchFamily="18" charset="0"/>
              <a:ea typeface="Times New Roman"/>
              <a:cs typeface="Times New Roman"/>
            </a:endParaRPr>
          </a:p>
          <a:p>
            <a:pPr marL="1371600">
              <a:spcAft>
                <a:spcPts val="800"/>
              </a:spcAft>
            </a:pPr>
            <a:endParaRPr lang="it-IT" sz="3600" dirty="0" smtClean="0">
              <a:solidFill>
                <a:schemeClr val="bg1"/>
              </a:solidFill>
              <a:latin typeface="Baskerville Old Face" pitchFamily="18" charset="0"/>
              <a:ea typeface="Times New Roman"/>
              <a:cs typeface="Times New Roman"/>
            </a:endParaRPr>
          </a:p>
          <a:p>
            <a:pPr marL="1371600">
              <a:spcAft>
                <a:spcPts val="800"/>
              </a:spcAft>
            </a:pPr>
            <a:r>
              <a:rPr lang="it-IT" sz="3600" dirty="0" smtClean="0">
                <a:solidFill>
                  <a:schemeClr val="bg1"/>
                </a:solidFill>
                <a:latin typeface="Baskerville Old Face" pitchFamily="18" charset="0"/>
                <a:ea typeface="Times New Roman"/>
                <a:cs typeface="Times New Roman"/>
              </a:rPr>
              <a:t>Ary </a:t>
            </a:r>
            <a:r>
              <a:rPr lang="it-IT" sz="3600" dirty="0">
                <a:solidFill>
                  <a:schemeClr val="bg1"/>
                </a:solidFill>
                <a:latin typeface="Baskerville Old Face" pitchFamily="18" charset="0"/>
                <a:ea typeface="Times New Roman"/>
                <a:cs typeface="Times New Roman"/>
              </a:rPr>
              <a:t>raha ny sofina hanao hoe: Satria tsy maso aho, dia tsy mba momba ny tena,- koa amin'izany dia tsy momba ny tena va izy?</a:t>
            </a:r>
            <a:endParaRPr lang="fr-FR" sz="3600" dirty="0">
              <a:solidFill>
                <a:schemeClr val="bg1"/>
              </a:solidFill>
              <a:latin typeface="Baskerville Old Face" pitchFamily="18" charset="0"/>
              <a:ea typeface="Times New Roman"/>
              <a:cs typeface="Times New Roman"/>
            </a:endParaRPr>
          </a:p>
          <a:p>
            <a:pPr marL="1371600">
              <a:spcAft>
                <a:spcPts val="800"/>
              </a:spcAft>
            </a:pPr>
            <a:endParaRPr lang="fr-FR" sz="3600" dirty="0">
              <a:solidFill>
                <a:schemeClr val="bg1"/>
              </a:solidFill>
              <a:ea typeface="Times New Roman"/>
              <a:cs typeface="Times New Roman"/>
            </a:endParaRPr>
          </a:p>
          <a:p>
            <a:pPr marL="1371600">
              <a:spcAft>
                <a:spcPts val="800"/>
              </a:spcAft>
            </a:pPr>
            <a:endParaRPr lang="fr-FR" sz="3600" dirty="0">
              <a:solidFill>
                <a:schemeClr val="bg1"/>
              </a:solidFill>
              <a:latin typeface="Baskerville Old Face" pitchFamily="18" charset="0"/>
              <a:ea typeface="Times New Roman"/>
              <a:cs typeface="Times New Roman"/>
            </a:endParaRPr>
          </a:p>
          <a:p>
            <a:endParaRPr lang="fr-FR" sz="2800" dirty="0">
              <a:solidFill>
                <a:schemeClr val="bg1"/>
              </a:solidFill>
              <a:latin typeface="Baskerville Old Face" pitchFamily="18" charset="0"/>
            </a:endParaRPr>
          </a:p>
        </p:txBody>
      </p:sp>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81667" y="2276872"/>
            <a:ext cx="2060575" cy="1573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1359060"/>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Administrateur\Bureau\IMAGES II\BACKGRND\C-RBLU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771"/>
            <a:ext cx="9144000" cy="685527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Documents and Settings\Administrateur\Bureau\IMAGES II\BACKGRND\C-HOTR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5008"/>
            <a:ext cx="9144000" cy="130040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Mes documents\Mes images\seminarsSTW_fichiers\header-crow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5654" y="21771"/>
            <a:ext cx="1648345" cy="1273629"/>
          </a:xfrm>
          <a:prstGeom prst="rect">
            <a:avLst/>
          </a:prstGeom>
          <a:noFill/>
          <a:extLst>
            <a:ext uri="{909E8E84-426E-40DD-AFC4-6F175D3DCCD1}">
              <a14:hiddenFill xmlns:a14="http://schemas.microsoft.com/office/drawing/2010/main">
                <a:solidFill>
                  <a:srgbClr val="FFFFFF"/>
                </a:solidFill>
              </a14:hiddenFill>
            </a:ext>
          </a:extLst>
        </p:spPr>
      </p:pic>
      <p:sp>
        <p:nvSpPr>
          <p:cNvPr id="4" name="Curved Up Ribbon 3"/>
          <p:cNvSpPr/>
          <p:nvPr/>
        </p:nvSpPr>
        <p:spPr>
          <a:xfrm>
            <a:off x="228601" y="344423"/>
            <a:ext cx="7162800" cy="758952"/>
          </a:xfrm>
          <a:prstGeom prst="ellipse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6" name="TextBox 5"/>
          <p:cNvSpPr txBox="1"/>
          <p:nvPr/>
        </p:nvSpPr>
        <p:spPr>
          <a:xfrm rot="21426088">
            <a:off x="1140576" y="539233"/>
            <a:ext cx="1069323" cy="369332"/>
          </a:xfrm>
          <a:prstGeom prst="rect">
            <a:avLst/>
          </a:prstGeom>
          <a:noFill/>
        </p:spPr>
        <p:txBody>
          <a:bodyPr wrap="square" rtlCol="0">
            <a:spAutoFit/>
          </a:bodyPr>
          <a:lstStyle/>
          <a:p>
            <a:r>
              <a:rPr lang="fr-FR" dirty="0">
                <a:solidFill>
                  <a:srgbClr val="FFFF00"/>
                </a:solidFill>
              </a:rPr>
              <a:t>Gestion</a:t>
            </a:r>
            <a:r>
              <a:rPr lang="fr-FR" dirty="0">
                <a:solidFill>
                  <a:prstClr val="black"/>
                </a:solidFill>
              </a:rPr>
              <a:t> </a:t>
            </a:r>
          </a:p>
        </p:txBody>
      </p:sp>
      <p:sp>
        <p:nvSpPr>
          <p:cNvPr id="7" name="TextBox 6"/>
          <p:cNvSpPr txBox="1"/>
          <p:nvPr/>
        </p:nvSpPr>
        <p:spPr>
          <a:xfrm>
            <a:off x="3200400" y="447140"/>
            <a:ext cx="1676400" cy="369332"/>
          </a:xfrm>
          <a:prstGeom prst="rect">
            <a:avLst/>
          </a:prstGeom>
          <a:noFill/>
        </p:spPr>
        <p:txBody>
          <a:bodyPr wrap="square" rtlCol="0">
            <a:spAutoFit/>
          </a:bodyPr>
          <a:lstStyle/>
          <a:p>
            <a:r>
              <a:rPr lang="fr-FR" dirty="0">
                <a:solidFill>
                  <a:srgbClr val="FFFF00"/>
                </a:solidFill>
              </a:rPr>
              <a:t>Chrétienne</a:t>
            </a:r>
          </a:p>
        </p:txBody>
      </p:sp>
      <p:sp>
        <p:nvSpPr>
          <p:cNvPr id="8" name="TextBox 7"/>
          <p:cNvSpPr txBox="1"/>
          <p:nvPr/>
        </p:nvSpPr>
        <p:spPr>
          <a:xfrm rot="174197">
            <a:off x="5571221" y="537298"/>
            <a:ext cx="1141731" cy="369332"/>
          </a:xfrm>
          <a:prstGeom prst="rect">
            <a:avLst/>
          </a:prstGeom>
          <a:noFill/>
        </p:spPr>
        <p:txBody>
          <a:bodyPr wrap="square" rtlCol="0">
            <a:spAutoFit/>
          </a:bodyPr>
          <a:lstStyle/>
          <a:p>
            <a:r>
              <a:rPr lang="fr-FR" dirty="0">
                <a:solidFill>
                  <a:srgbClr val="FFFF00"/>
                </a:solidFill>
              </a:rPr>
              <a:t>de la Vie</a:t>
            </a:r>
          </a:p>
        </p:txBody>
      </p:sp>
      <p:sp>
        <p:nvSpPr>
          <p:cNvPr id="9" name="TextBox 8"/>
          <p:cNvSpPr txBox="1"/>
          <p:nvPr/>
        </p:nvSpPr>
        <p:spPr>
          <a:xfrm>
            <a:off x="7495654" y="972565"/>
            <a:ext cx="1942259" cy="369332"/>
          </a:xfrm>
          <a:prstGeom prst="rect">
            <a:avLst/>
          </a:prstGeom>
          <a:noFill/>
        </p:spPr>
        <p:txBody>
          <a:bodyPr wrap="square" rtlCol="0">
            <a:spAutoFit/>
          </a:bodyPr>
          <a:lstStyle/>
          <a:p>
            <a:r>
              <a:rPr lang="fr-FR" b="1" dirty="0">
                <a:solidFill>
                  <a:srgbClr val="C00000"/>
                </a:solidFill>
              </a:rPr>
              <a:t>GCV      -      FMC</a:t>
            </a:r>
          </a:p>
        </p:txBody>
      </p:sp>
      <p:sp>
        <p:nvSpPr>
          <p:cNvPr id="3" name="TextBox 2"/>
          <p:cNvSpPr txBox="1"/>
          <p:nvPr/>
        </p:nvSpPr>
        <p:spPr>
          <a:xfrm>
            <a:off x="1259632" y="2060848"/>
            <a:ext cx="6824456" cy="3785652"/>
          </a:xfrm>
          <a:prstGeom prst="rect">
            <a:avLst/>
          </a:prstGeom>
          <a:noFill/>
        </p:spPr>
        <p:txBody>
          <a:bodyPr wrap="square" rtlCol="0">
            <a:spAutoFit/>
          </a:bodyPr>
          <a:lstStyle/>
          <a:p>
            <a:pPr algn="ctr"/>
            <a:r>
              <a:rPr lang="fr-FR" sz="4000" dirty="0" err="1" smtClean="0">
                <a:solidFill>
                  <a:srgbClr val="FFC000"/>
                </a:solidFill>
                <a:latin typeface="Baskerville Old Face" pitchFamily="18" charset="0"/>
              </a:rPr>
              <a:t>Tsy</a:t>
            </a:r>
            <a:r>
              <a:rPr lang="fr-FR" sz="4000" dirty="0" smtClean="0">
                <a:solidFill>
                  <a:srgbClr val="FFC000"/>
                </a:solidFill>
                <a:latin typeface="Baskerville Old Face" pitchFamily="18" charset="0"/>
              </a:rPr>
              <a:t> </a:t>
            </a:r>
            <a:r>
              <a:rPr lang="fr-FR" sz="4000" dirty="0" err="1" smtClean="0">
                <a:solidFill>
                  <a:srgbClr val="FFC000"/>
                </a:solidFill>
                <a:latin typeface="Baskerville Old Face" pitchFamily="18" charset="0"/>
              </a:rPr>
              <a:t>misy</a:t>
            </a:r>
            <a:r>
              <a:rPr lang="fr-FR" sz="4000" dirty="0" smtClean="0">
                <a:solidFill>
                  <a:srgbClr val="FFC000"/>
                </a:solidFill>
                <a:latin typeface="Baskerville Old Face" pitchFamily="18" charset="0"/>
              </a:rPr>
              <a:t> </a:t>
            </a:r>
            <a:r>
              <a:rPr lang="fr-FR" sz="4000" dirty="0" err="1" smtClean="0">
                <a:solidFill>
                  <a:srgbClr val="FFC000"/>
                </a:solidFill>
                <a:latin typeface="Baskerville Old Face" pitchFamily="18" charset="0"/>
              </a:rPr>
              <a:t>mahazo</a:t>
            </a:r>
            <a:r>
              <a:rPr lang="fr-FR" sz="4000" dirty="0" smtClean="0">
                <a:solidFill>
                  <a:srgbClr val="FFC000"/>
                </a:solidFill>
                <a:latin typeface="Baskerville Old Face" pitchFamily="18" charset="0"/>
              </a:rPr>
              <a:t> </a:t>
            </a:r>
            <a:r>
              <a:rPr lang="fr-FR" sz="4000" dirty="0" err="1" smtClean="0">
                <a:solidFill>
                  <a:srgbClr val="FFC000"/>
                </a:solidFill>
                <a:latin typeface="Baskerville Old Face" pitchFamily="18" charset="0"/>
              </a:rPr>
              <a:t>mialangalana</a:t>
            </a:r>
            <a:r>
              <a:rPr lang="fr-FR" sz="4000" dirty="0" smtClean="0">
                <a:solidFill>
                  <a:srgbClr val="FFC000"/>
                </a:solidFill>
                <a:latin typeface="Baskerville Old Face" pitchFamily="18" charset="0"/>
              </a:rPr>
              <a:t> </a:t>
            </a:r>
            <a:r>
              <a:rPr lang="fr-FR" sz="4000" dirty="0" err="1" smtClean="0">
                <a:solidFill>
                  <a:srgbClr val="FFC000"/>
                </a:solidFill>
                <a:latin typeface="Baskerville Old Face" pitchFamily="18" charset="0"/>
              </a:rPr>
              <a:t>satria</a:t>
            </a:r>
            <a:r>
              <a:rPr lang="fr-FR" sz="4000" dirty="0" smtClean="0">
                <a:solidFill>
                  <a:srgbClr val="FFC000"/>
                </a:solidFill>
                <a:latin typeface="Baskerville Old Face" pitchFamily="18" charset="0"/>
              </a:rPr>
              <a:t> </a:t>
            </a:r>
            <a:r>
              <a:rPr lang="fr-FR" sz="4000" dirty="0" err="1" smtClean="0">
                <a:solidFill>
                  <a:srgbClr val="FFC000"/>
                </a:solidFill>
                <a:latin typeface="Baskerville Old Face" pitchFamily="18" charset="0"/>
              </a:rPr>
              <a:t>tsy</a:t>
            </a:r>
            <a:r>
              <a:rPr lang="fr-FR" sz="4000" dirty="0" smtClean="0">
                <a:solidFill>
                  <a:srgbClr val="FFC000"/>
                </a:solidFill>
                <a:latin typeface="Baskerville Old Face" pitchFamily="18" charset="0"/>
              </a:rPr>
              <a:t> </a:t>
            </a:r>
            <a:r>
              <a:rPr lang="fr-FR" sz="4000" dirty="0" err="1" smtClean="0">
                <a:solidFill>
                  <a:srgbClr val="FFC000"/>
                </a:solidFill>
                <a:latin typeface="Baskerville Old Face" pitchFamily="18" charset="0"/>
              </a:rPr>
              <a:t>mitovy</a:t>
            </a:r>
            <a:r>
              <a:rPr lang="fr-FR" sz="4000" dirty="0" smtClean="0">
                <a:solidFill>
                  <a:srgbClr val="FFC000"/>
                </a:solidFill>
                <a:latin typeface="Baskerville Old Face" pitchFamily="18" charset="0"/>
              </a:rPr>
              <a:t> </a:t>
            </a:r>
            <a:r>
              <a:rPr lang="fr-FR" sz="4000" dirty="0" err="1" smtClean="0">
                <a:solidFill>
                  <a:srgbClr val="FFC000"/>
                </a:solidFill>
                <a:latin typeface="Baskerville Old Face" pitchFamily="18" charset="0"/>
              </a:rPr>
              <a:t>amin</a:t>
            </a:r>
            <a:r>
              <a:rPr lang="fr-FR" sz="4000" dirty="0" smtClean="0">
                <a:solidFill>
                  <a:srgbClr val="FFC000"/>
                </a:solidFill>
                <a:latin typeface="Baskerville Old Face" pitchFamily="18" charset="0"/>
              </a:rPr>
              <a:t>- DRANONA</a:t>
            </a:r>
          </a:p>
          <a:p>
            <a:pPr algn="ctr"/>
            <a:endParaRPr lang="fr-FR" sz="4000" dirty="0" smtClean="0">
              <a:solidFill>
                <a:srgbClr val="FFC000"/>
              </a:solidFill>
              <a:latin typeface="Baskerville Old Face" pitchFamily="18" charset="0"/>
            </a:endParaRPr>
          </a:p>
          <a:p>
            <a:pPr algn="ctr"/>
            <a:r>
              <a:rPr lang="fr-FR" sz="4000" dirty="0" err="1" smtClean="0">
                <a:solidFill>
                  <a:srgbClr val="FFC000"/>
                </a:solidFill>
                <a:latin typeface="Baskerville Old Face" pitchFamily="18" charset="0"/>
              </a:rPr>
              <a:t>Misy</a:t>
            </a:r>
            <a:r>
              <a:rPr lang="fr-FR" sz="4000" dirty="0" smtClean="0">
                <a:solidFill>
                  <a:srgbClr val="FFC000"/>
                </a:solidFill>
                <a:latin typeface="Baskerville Old Face" pitchFamily="18" charset="0"/>
              </a:rPr>
              <a:t> </a:t>
            </a:r>
            <a:r>
              <a:rPr lang="fr-FR" sz="4000" dirty="0" err="1" smtClean="0">
                <a:solidFill>
                  <a:srgbClr val="FFC000"/>
                </a:solidFill>
                <a:latin typeface="Baskerville Old Face" pitchFamily="18" charset="0"/>
              </a:rPr>
              <a:t>andraikitrao</a:t>
            </a:r>
            <a:r>
              <a:rPr lang="fr-FR" sz="4000" dirty="0" smtClean="0">
                <a:solidFill>
                  <a:srgbClr val="FFC000"/>
                </a:solidFill>
                <a:latin typeface="Baskerville Old Face" pitchFamily="18" charset="0"/>
              </a:rPr>
              <a:t> na dia </a:t>
            </a:r>
            <a:r>
              <a:rPr lang="fr-FR" sz="4000" dirty="0" err="1" smtClean="0">
                <a:solidFill>
                  <a:srgbClr val="FFC000"/>
                </a:solidFill>
                <a:latin typeface="Baskerville Old Face" pitchFamily="18" charset="0"/>
              </a:rPr>
              <a:t>tsy</a:t>
            </a:r>
            <a:r>
              <a:rPr lang="fr-FR" sz="4000" dirty="0" smtClean="0">
                <a:solidFill>
                  <a:srgbClr val="FFC000"/>
                </a:solidFill>
                <a:latin typeface="Baskerville Old Face" pitchFamily="18" charset="0"/>
              </a:rPr>
              <a:t> maso </a:t>
            </a:r>
            <a:r>
              <a:rPr lang="fr-FR" sz="4000" dirty="0" err="1" smtClean="0">
                <a:solidFill>
                  <a:srgbClr val="FFC000"/>
                </a:solidFill>
                <a:latin typeface="Baskerville Old Face" pitchFamily="18" charset="0"/>
              </a:rPr>
              <a:t>aza</a:t>
            </a:r>
            <a:r>
              <a:rPr lang="fr-FR" sz="4000" dirty="0" smtClean="0">
                <a:solidFill>
                  <a:srgbClr val="FFC000"/>
                </a:solidFill>
                <a:latin typeface="Baskerville Old Face" pitchFamily="18" charset="0"/>
              </a:rPr>
              <a:t> </a:t>
            </a:r>
            <a:r>
              <a:rPr lang="fr-FR" sz="4000" dirty="0" err="1" smtClean="0">
                <a:solidFill>
                  <a:srgbClr val="FFC000"/>
                </a:solidFill>
                <a:latin typeface="Baskerville Old Face" pitchFamily="18" charset="0"/>
              </a:rPr>
              <a:t>ianao</a:t>
            </a:r>
            <a:endParaRPr lang="fr-FR" sz="4000" dirty="0">
              <a:solidFill>
                <a:srgbClr val="FFC000"/>
              </a:solidFill>
              <a:latin typeface="Baskerville Old Face" pitchFamily="18" charset="0"/>
            </a:endParaRPr>
          </a:p>
        </p:txBody>
      </p:sp>
    </p:spTree>
    <p:extLst>
      <p:ext uri="{BB962C8B-B14F-4D97-AF65-F5344CB8AC3E}">
        <p14:creationId xmlns:p14="http://schemas.microsoft.com/office/powerpoint/2010/main" val="4061232546"/>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Administrateur\Bureau\IMAGES II\BACKGRND\C-RBLU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771"/>
            <a:ext cx="9144000" cy="685527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Documents and Settings\Administrateur\Bureau\IMAGES II\BACKGRND\C-HOTR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5008"/>
            <a:ext cx="9144000" cy="130040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Mes documents\Mes images\seminarsSTW_fichiers\header-crow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5654" y="21771"/>
            <a:ext cx="1648345" cy="1273629"/>
          </a:xfrm>
          <a:prstGeom prst="rect">
            <a:avLst/>
          </a:prstGeom>
          <a:noFill/>
          <a:extLst>
            <a:ext uri="{909E8E84-426E-40DD-AFC4-6F175D3DCCD1}">
              <a14:hiddenFill xmlns:a14="http://schemas.microsoft.com/office/drawing/2010/main">
                <a:solidFill>
                  <a:srgbClr val="FFFFFF"/>
                </a:solidFill>
              </a14:hiddenFill>
            </a:ext>
          </a:extLst>
        </p:spPr>
      </p:pic>
      <p:sp>
        <p:nvSpPr>
          <p:cNvPr id="4" name="Curved Up Ribbon 3"/>
          <p:cNvSpPr/>
          <p:nvPr/>
        </p:nvSpPr>
        <p:spPr>
          <a:xfrm>
            <a:off x="228601" y="344423"/>
            <a:ext cx="7162800" cy="758952"/>
          </a:xfrm>
          <a:prstGeom prst="ellipse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6" name="TextBox 5"/>
          <p:cNvSpPr txBox="1"/>
          <p:nvPr/>
        </p:nvSpPr>
        <p:spPr>
          <a:xfrm rot="21426088">
            <a:off x="1140576" y="539233"/>
            <a:ext cx="1069323" cy="369332"/>
          </a:xfrm>
          <a:prstGeom prst="rect">
            <a:avLst/>
          </a:prstGeom>
          <a:noFill/>
        </p:spPr>
        <p:txBody>
          <a:bodyPr wrap="square" rtlCol="0">
            <a:spAutoFit/>
          </a:bodyPr>
          <a:lstStyle/>
          <a:p>
            <a:r>
              <a:rPr lang="fr-FR" dirty="0">
                <a:solidFill>
                  <a:srgbClr val="FFFF00"/>
                </a:solidFill>
              </a:rPr>
              <a:t>Gestion</a:t>
            </a:r>
            <a:r>
              <a:rPr lang="fr-FR" dirty="0">
                <a:solidFill>
                  <a:prstClr val="black"/>
                </a:solidFill>
              </a:rPr>
              <a:t> </a:t>
            </a:r>
          </a:p>
        </p:txBody>
      </p:sp>
      <p:sp>
        <p:nvSpPr>
          <p:cNvPr id="7" name="TextBox 6"/>
          <p:cNvSpPr txBox="1"/>
          <p:nvPr/>
        </p:nvSpPr>
        <p:spPr>
          <a:xfrm>
            <a:off x="3200400" y="447140"/>
            <a:ext cx="1676400" cy="369332"/>
          </a:xfrm>
          <a:prstGeom prst="rect">
            <a:avLst/>
          </a:prstGeom>
          <a:noFill/>
        </p:spPr>
        <p:txBody>
          <a:bodyPr wrap="square" rtlCol="0">
            <a:spAutoFit/>
          </a:bodyPr>
          <a:lstStyle/>
          <a:p>
            <a:r>
              <a:rPr lang="fr-FR" dirty="0">
                <a:solidFill>
                  <a:srgbClr val="FFFF00"/>
                </a:solidFill>
              </a:rPr>
              <a:t>Chrétienne</a:t>
            </a:r>
          </a:p>
        </p:txBody>
      </p:sp>
      <p:sp>
        <p:nvSpPr>
          <p:cNvPr id="8" name="TextBox 7"/>
          <p:cNvSpPr txBox="1"/>
          <p:nvPr/>
        </p:nvSpPr>
        <p:spPr>
          <a:xfrm rot="174197">
            <a:off x="5571221" y="537298"/>
            <a:ext cx="1141731" cy="369332"/>
          </a:xfrm>
          <a:prstGeom prst="rect">
            <a:avLst/>
          </a:prstGeom>
          <a:noFill/>
        </p:spPr>
        <p:txBody>
          <a:bodyPr wrap="square" rtlCol="0">
            <a:spAutoFit/>
          </a:bodyPr>
          <a:lstStyle/>
          <a:p>
            <a:r>
              <a:rPr lang="fr-FR" dirty="0">
                <a:solidFill>
                  <a:srgbClr val="FFFF00"/>
                </a:solidFill>
              </a:rPr>
              <a:t>de la Vie</a:t>
            </a:r>
          </a:p>
        </p:txBody>
      </p:sp>
      <p:sp>
        <p:nvSpPr>
          <p:cNvPr id="9" name="TextBox 8"/>
          <p:cNvSpPr txBox="1"/>
          <p:nvPr/>
        </p:nvSpPr>
        <p:spPr>
          <a:xfrm>
            <a:off x="7495654" y="972565"/>
            <a:ext cx="1942259" cy="369332"/>
          </a:xfrm>
          <a:prstGeom prst="rect">
            <a:avLst/>
          </a:prstGeom>
          <a:noFill/>
        </p:spPr>
        <p:txBody>
          <a:bodyPr wrap="square" rtlCol="0">
            <a:spAutoFit/>
          </a:bodyPr>
          <a:lstStyle/>
          <a:p>
            <a:r>
              <a:rPr lang="fr-FR" b="1" dirty="0">
                <a:solidFill>
                  <a:srgbClr val="C00000"/>
                </a:solidFill>
              </a:rPr>
              <a:t>GCV      -      FMC</a:t>
            </a:r>
          </a:p>
        </p:txBody>
      </p:sp>
      <p:sp>
        <p:nvSpPr>
          <p:cNvPr id="3" name="TextBox 2"/>
          <p:cNvSpPr txBox="1"/>
          <p:nvPr/>
        </p:nvSpPr>
        <p:spPr>
          <a:xfrm>
            <a:off x="-180528" y="1341897"/>
            <a:ext cx="8928992" cy="7991931"/>
          </a:xfrm>
          <a:prstGeom prst="rect">
            <a:avLst/>
          </a:prstGeom>
          <a:noFill/>
        </p:spPr>
        <p:txBody>
          <a:bodyPr wrap="square" rtlCol="0">
            <a:spAutoFit/>
          </a:bodyPr>
          <a:lstStyle/>
          <a:p>
            <a:pPr lvl="0" algn="ctr"/>
            <a:r>
              <a:rPr lang="it-IT" sz="3600" b="1" i="1" dirty="0" smtClean="0">
                <a:solidFill>
                  <a:schemeClr val="bg1"/>
                </a:solidFill>
                <a:latin typeface="Baskerville Old Face" pitchFamily="18" charset="0"/>
                <a:ea typeface="Times New Roman"/>
                <a:cs typeface="Times New Roman"/>
              </a:rPr>
              <a:t>1Kor.12:17,19</a:t>
            </a:r>
          </a:p>
          <a:p>
            <a:pPr marL="1371600">
              <a:spcAft>
                <a:spcPts val="800"/>
              </a:spcAft>
            </a:pPr>
            <a:endParaRPr lang="it-IT" sz="3600" dirty="0">
              <a:solidFill>
                <a:schemeClr val="bg1"/>
              </a:solidFill>
              <a:latin typeface="Baskerville Old Face" pitchFamily="18" charset="0"/>
              <a:ea typeface="Times New Roman"/>
              <a:cs typeface="Times New Roman"/>
            </a:endParaRPr>
          </a:p>
          <a:p>
            <a:pPr marL="1371600">
              <a:spcAft>
                <a:spcPts val="800"/>
              </a:spcAft>
            </a:pPr>
            <a:r>
              <a:rPr lang="it-IT" sz="3600" dirty="0" smtClean="0">
                <a:solidFill>
                  <a:schemeClr val="bg1"/>
                </a:solidFill>
                <a:latin typeface="Baskerville Old Face" pitchFamily="18" charset="0"/>
                <a:ea typeface="Times New Roman"/>
                <a:cs typeface="Times New Roman"/>
              </a:rPr>
              <a:t>Raha </a:t>
            </a:r>
            <a:r>
              <a:rPr lang="it-IT" sz="3600" dirty="0">
                <a:solidFill>
                  <a:schemeClr val="bg1"/>
                </a:solidFill>
                <a:latin typeface="Baskerville Old Face" pitchFamily="18" charset="0"/>
                <a:ea typeface="Times New Roman"/>
                <a:cs typeface="Times New Roman"/>
              </a:rPr>
              <a:t>maso avokoa ny tena rehetra, aiza ary izay fandrenesana? </a:t>
            </a:r>
            <a:endParaRPr lang="it-IT" sz="3600" dirty="0" smtClean="0">
              <a:solidFill>
                <a:schemeClr val="bg1"/>
              </a:solidFill>
              <a:latin typeface="Baskerville Old Face" pitchFamily="18" charset="0"/>
              <a:ea typeface="Times New Roman"/>
              <a:cs typeface="Times New Roman"/>
            </a:endParaRPr>
          </a:p>
          <a:p>
            <a:pPr marL="1371600">
              <a:spcAft>
                <a:spcPts val="800"/>
              </a:spcAft>
            </a:pPr>
            <a:r>
              <a:rPr lang="it-IT" sz="3600" dirty="0" smtClean="0">
                <a:solidFill>
                  <a:schemeClr val="bg1"/>
                </a:solidFill>
                <a:latin typeface="Baskerville Old Face" pitchFamily="18" charset="0"/>
                <a:ea typeface="Times New Roman"/>
                <a:cs typeface="Times New Roman"/>
              </a:rPr>
              <a:t>Raha </a:t>
            </a:r>
            <a:r>
              <a:rPr lang="it-IT" sz="3600" dirty="0">
                <a:solidFill>
                  <a:schemeClr val="bg1"/>
                </a:solidFill>
                <a:latin typeface="Baskerville Old Face" pitchFamily="18" charset="0"/>
                <a:ea typeface="Times New Roman"/>
                <a:cs typeface="Times New Roman"/>
              </a:rPr>
              <a:t>fandrenesana avokoa, aiza ary izay fanimboloana</a:t>
            </a:r>
            <a:r>
              <a:rPr lang="it-IT" sz="3600" dirty="0" smtClean="0">
                <a:solidFill>
                  <a:schemeClr val="bg1"/>
                </a:solidFill>
                <a:latin typeface="Baskerville Old Face" pitchFamily="18" charset="0"/>
                <a:ea typeface="Times New Roman"/>
                <a:cs typeface="Times New Roman"/>
              </a:rPr>
              <a:t>?</a:t>
            </a:r>
            <a:r>
              <a:rPr lang="it-IT" sz="3600" dirty="0">
                <a:solidFill>
                  <a:srgbClr val="5A5A5A"/>
                </a:solidFill>
                <a:ea typeface="Times New Roman"/>
                <a:cs typeface="Times New Roman"/>
              </a:rPr>
              <a:t> </a:t>
            </a:r>
            <a:endParaRPr lang="it-IT" sz="3600" dirty="0">
              <a:solidFill>
                <a:schemeClr val="bg1"/>
              </a:solidFill>
              <a:latin typeface="Baskerville Old Face" pitchFamily="18" charset="0"/>
              <a:ea typeface="Times New Roman"/>
              <a:cs typeface="Times New Roman"/>
            </a:endParaRPr>
          </a:p>
          <a:p>
            <a:pPr marL="1371600">
              <a:spcAft>
                <a:spcPts val="800"/>
              </a:spcAft>
            </a:pPr>
            <a:r>
              <a:rPr lang="it-IT" sz="3600" dirty="0" smtClean="0">
                <a:solidFill>
                  <a:schemeClr val="bg1"/>
                </a:solidFill>
                <a:latin typeface="Baskerville Old Face" pitchFamily="18" charset="0"/>
                <a:ea typeface="Times New Roman"/>
                <a:cs typeface="Times New Roman"/>
              </a:rPr>
              <a:t>Ary </a:t>
            </a:r>
            <a:r>
              <a:rPr lang="it-IT" sz="3600" dirty="0">
                <a:solidFill>
                  <a:schemeClr val="bg1"/>
                </a:solidFill>
                <a:latin typeface="Baskerville Old Face" pitchFamily="18" charset="0"/>
                <a:ea typeface="Times New Roman"/>
                <a:cs typeface="Times New Roman"/>
              </a:rPr>
              <a:t>raha izay rehetra momba ny tena no tonga iray monja, aiza intsony izay tena?</a:t>
            </a:r>
            <a:endParaRPr lang="fr-FR" sz="3600" dirty="0">
              <a:solidFill>
                <a:schemeClr val="bg1"/>
              </a:solidFill>
              <a:latin typeface="Baskerville Old Face" pitchFamily="18" charset="0"/>
              <a:ea typeface="Times New Roman"/>
              <a:cs typeface="Times New Roman"/>
            </a:endParaRPr>
          </a:p>
          <a:p>
            <a:pPr marL="1371600">
              <a:spcAft>
                <a:spcPts val="800"/>
              </a:spcAft>
            </a:pPr>
            <a:endParaRPr lang="fr-FR" sz="3600" dirty="0">
              <a:solidFill>
                <a:schemeClr val="bg1"/>
              </a:solidFill>
              <a:latin typeface="Baskerville Old Face" pitchFamily="18" charset="0"/>
              <a:ea typeface="Times New Roman"/>
              <a:cs typeface="Times New Roman"/>
            </a:endParaRPr>
          </a:p>
          <a:p>
            <a:pPr marL="1371600">
              <a:spcAft>
                <a:spcPts val="800"/>
              </a:spcAft>
            </a:pPr>
            <a:endParaRPr lang="it-IT" sz="3600" dirty="0" smtClean="0">
              <a:solidFill>
                <a:schemeClr val="bg1"/>
              </a:solidFill>
              <a:latin typeface="Baskerville Old Face" pitchFamily="18" charset="0"/>
              <a:ea typeface="Times New Roman"/>
              <a:cs typeface="Times New Roman"/>
            </a:endParaRPr>
          </a:p>
          <a:p>
            <a:pPr marL="1371600">
              <a:spcAft>
                <a:spcPts val="800"/>
              </a:spcAft>
            </a:pPr>
            <a:endParaRPr lang="fr-FR" sz="3600" dirty="0">
              <a:solidFill>
                <a:schemeClr val="bg1"/>
              </a:solidFill>
              <a:ea typeface="Times New Roman"/>
              <a:cs typeface="Times New Roman"/>
            </a:endParaRPr>
          </a:p>
          <a:p>
            <a:pPr marL="1371600">
              <a:spcAft>
                <a:spcPts val="800"/>
              </a:spcAft>
            </a:pPr>
            <a:endParaRPr lang="fr-FR" sz="3600" dirty="0">
              <a:solidFill>
                <a:schemeClr val="bg1"/>
              </a:solidFill>
              <a:latin typeface="Baskerville Old Face" pitchFamily="18" charset="0"/>
              <a:ea typeface="Times New Roman"/>
              <a:cs typeface="Times New Roman"/>
            </a:endParaRPr>
          </a:p>
          <a:p>
            <a:endParaRPr lang="fr-FR" sz="2800" dirty="0">
              <a:solidFill>
                <a:schemeClr val="bg1"/>
              </a:solidFill>
              <a:latin typeface="Baskerville Old Face" pitchFamily="18" charset="0"/>
            </a:endParaRPr>
          </a:p>
        </p:txBody>
      </p:sp>
    </p:spTree>
    <p:extLst>
      <p:ext uri="{BB962C8B-B14F-4D97-AF65-F5344CB8AC3E}">
        <p14:creationId xmlns:p14="http://schemas.microsoft.com/office/powerpoint/2010/main" val="1348575193"/>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Administrateur\Bureau\IMAGES II\BACKGRND\C-RBLU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771"/>
            <a:ext cx="9144000" cy="685527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Documents and Settings\Administrateur\Bureau\IMAGES II\BACKGRND\C-HOTR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5008"/>
            <a:ext cx="9144000" cy="130040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Mes documents\Mes images\seminarsSTW_fichiers\header-crow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5654" y="21771"/>
            <a:ext cx="1648345" cy="1273629"/>
          </a:xfrm>
          <a:prstGeom prst="rect">
            <a:avLst/>
          </a:prstGeom>
          <a:noFill/>
          <a:extLst>
            <a:ext uri="{909E8E84-426E-40DD-AFC4-6F175D3DCCD1}">
              <a14:hiddenFill xmlns:a14="http://schemas.microsoft.com/office/drawing/2010/main">
                <a:solidFill>
                  <a:srgbClr val="FFFFFF"/>
                </a:solidFill>
              </a14:hiddenFill>
            </a:ext>
          </a:extLst>
        </p:spPr>
      </p:pic>
      <p:sp>
        <p:nvSpPr>
          <p:cNvPr id="4" name="Curved Up Ribbon 3"/>
          <p:cNvSpPr/>
          <p:nvPr/>
        </p:nvSpPr>
        <p:spPr>
          <a:xfrm>
            <a:off x="228601" y="344423"/>
            <a:ext cx="7162800" cy="758952"/>
          </a:xfrm>
          <a:prstGeom prst="ellipse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6" name="TextBox 5"/>
          <p:cNvSpPr txBox="1"/>
          <p:nvPr/>
        </p:nvSpPr>
        <p:spPr>
          <a:xfrm rot="21426088">
            <a:off x="1140576" y="539233"/>
            <a:ext cx="1069323" cy="369332"/>
          </a:xfrm>
          <a:prstGeom prst="rect">
            <a:avLst/>
          </a:prstGeom>
          <a:noFill/>
        </p:spPr>
        <p:txBody>
          <a:bodyPr wrap="square" rtlCol="0">
            <a:spAutoFit/>
          </a:bodyPr>
          <a:lstStyle/>
          <a:p>
            <a:r>
              <a:rPr lang="fr-FR" dirty="0">
                <a:solidFill>
                  <a:srgbClr val="FFFF00"/>
                </a:solidFill>
              </a:rPr>
              <a:t>Gestion</a:t>
            </a:r>
            <a:r>
              <a:rPr lang="fr-FR" dirty="0">
                <a:solidFill>
                  <a:prstClr val="black"/>
                </a:solidFill>
              </a:rPr>
              <a:t> </a:t>
            </a:r>
          </a:p>
        </p:txBody>
      </p:sp>
      <p:sp>
        <p:nvSpPr>
          <p:cNvPr id="7" name="TextBox 6"/>
          <p:cNvSpPr txBox="1"/>
          <p:nvPr/>
        </p:nvSpPr>
        <p:spPr>
          <a:xfrm>
            <a:off x="3200400" y="447140"/>
            <a:ext cx="1676400" cy="369332"/>
          </a:xfrm>
          <a:prstGeom prst="rect">
            <a:avLst/>
          </a:prstGeom>
          <a:noFill/>
        </p:spPr>
        <p:txBody>
          <a:bodyPr wrap="square" rtlCol="0">
            <a:spAutoFit/>
          </a:bodyPr>
          <a:lstStyle/>
          <a:p>
            <a:r>
              <a:rPr lang="fr-FR" dirty="0">
                <a:solidFill>
                  <a:srgbClr val="FFFF00"/>
                </a:solidFill>
              </a:rPr>
              <a:t>Chrétienne</a:t>
            </a:r>
          </a:p>
        </p:txBody>
      </p:sp>
      <p:sp>
        <p:nvSpPr>
          <p:cNvPr id="8" name="TextBox 7"/>
          <p:cNvSpPr txBox="1"/>
          <p:nvPr/>
        </p:nvSpPr>
        <p:spPr>
          <a:xfrm rot="174197">
            <a:off x="5571221" y="537298"/>
            <a:ext cx="1141731" cy="369332"/>
          </a:xfrm>
          <a:prstGeom prst="rect">
            <a:avLst/>
          </a:prstGeom>
          <a:noFill/>
        </p:spPr>
        <p:txBody>
          <a:bodyPr wrap="square" rtlCol="0">
            <a:spAutoFit/>
          </a:bodyPr>
          <a:lstStyle/>
          <a:p>
            <a:r>
              <a:rPr lang="fr-FR" dirty="0">
                <a:solidFill>
                  <a:srgbClr val="FFFF00"/>
                </a:solidFill>
              </a:rPr>
              <a:t>de la Vie</a:t>
            </a:r>
          </a:p>
        </p:txBody>
      </p:sp>
      <p:sp>
        <p:nvSpPr>
          <p:cNvPr id="9" name="TextBox 8"/>
          <p:cNvSpPr txBox="1"/>
          <p:nvPr/>
        </p:nvSpPr>
        <p:spPr>
          <a:xfrm>
            <a:off x="7495654" y="972565"/>
            <a:ext cx="1942259" cy="369332"/>
          </a:xfrm>
          <a:prstGeom prst="rect">
            <a:avLst/>
          </a:prstGeom>
          <a:noFill/>
        </p:spPr>
        <p:txBody>
          <a:bodyPr wrap="square" rtlCol="0">
            <a:spAutoFit/>
          </a:bodyPr>
          <a:lstStyle/>
          <a:p>
            <a:r>
              <a:rPr lang="fr-FR" b="1" dirty="0">
                <a:solidFill>
                  <a:srgbClr val="C00000"/>
                </a:solidFill>
              </a:rPr>
              <a:t>GCV      -      FMC</a:t>
            </a:r>
          </a:p>
        </p:txBody>
      </p:sp>
      <p:sp>
        <p:nvSpPr>
          <p:cNvPr id="3" name="TextBox 2"/>
          <p:cNvSpPr txBox="1"/>
          <p:nvPr/>
        </p:nvSpPr>
        <p:spPr>
          <a:xfrm>
            <a:off x="1259632" y="2060848"/>
            <a:ext cx="6824456" cy="2554545"/>
          </a:xfrm>
          <a:prstGeom prst="rect">
            <a:avLst/>
          </a:prstGeom>
          <a:noFill/>
        </p:spPr>
        <p:txBody>
          <a:bodyPr wrap="square" rtlCol="0">
            <a:spAutoFit/>
          </a:bodyPr>
          <a:lstStyle/>
          <a:p>
            <a:pPr algn="ctr"/>
            <a:r>
              <a:rPr lang="fr-FR" sz="4000" dirty="0" err="1" smtClean="0">
                <a:solidFill>
                  <a:srgbClr val="FFC000"/>
                </a:solidFill>
                <a:latin typeface="Baskerville Old Face" pitchFamily="18" charset="0"/>
              </a:rPr>
              <a:t>Tsy</a:t>
            </a:r>
            <a:r>
              <a:rPr lang="fr-FR" sz="4000" dirty="0" smtClean="0">
                <a:solidFill>
                  <a:srgbClr val="FFC000"/>
                </a:solidFill>
                <a:latin typeface="Baskerville Old Face" pitchFamily="18" charset="0"/>
              </a:rPr>
              <a:t> </a:t>
            </a:r>
            <a:r>
              <a:rPr lang="fr-FR" sz="4000" dirty="0" err="1" smtClean="0">
                <a:solidFill>
                  <a:srgbClr val="FFC000"/>
                </a:solidFill>
                <a:latin typeface="Baskerville Old Face" pitchFamily="18" charset="0"/>
              </a:rPr>
              <a:t>azo</a:t>
            </a:r>
            <a:r>
              <a:rPr lang="fr-FR" sz="4000" dirty="0" smtClean="0">
                <a:solidFill>
                  <a:srgbClr val="FFC000"/>
                </a:solidFill>
                <a:latin typeface="Baskerville Old Face" pitchFamily="18" charset="0"/>
              </a:rPr>
              <a:t> </a:t>
            </a:r>
            <a:r>
              <a:rPr lang="fr-FR" sz="4000" dirty="0" err="1" smtClean="0">
                <a:solidFill>
                  <a:srgbClr val="FFC000"/>
                </a:solidFill>
                <a:latin typeface="Baskerville Old Face" pitchFamily="18" charset="0"/>
              </a:rPr>
              <a:t>terena</a:t>
            </a:r>
            <a:r>
              <a:rPr lang="fr-FR" sz="4000" dirty="0" smtClean="0">
                <a:solidFill>
                  <a:srgbClr val="FFC000"/>
                </a:solidFill>
                <a:latin typeface="Baskerville Old Face" pitchFamily="18" charset="0"/>
              </a:rPr>
              <a:t> </a:t>
            </a:r>
            <a:r>
              <a:rPr lang="fr-FR" sz="4000" dirty="0" err="1" smtClean="0">
                <a:solidFill>
                  <a:srgbClr val="FFC000"/>
                </a:solidFill>
                <a:latin typeface="Baskerville Old Face" pitchFamily="18" charset="0"/>
              </a:rPr>
              <a:t>hitovy</a:t>
            </a:r>
            <a:r>
              <a:rPr lang="fr-FR" sz="4000" dirty="0" smtClean="0">
                <a:solidFill>
                  <a:srgbClr val="FFC000"/>
                </a:solidFill>
                <a:latin typeface="Baskerville Old Face" pitchFamily="18" charset="0"/>
              </a:rPr>
              <a:t>.</a:t>
            </a:r>
          </a:p>
          <a:p>
            <a:pPr algn="ctr"/>
            <a:endParaRPr lang="fr-FR" sz="4000" dirty="0">
              <a:solidFill>
                <a:srgbClr val="FFC000"/>
              </a:solidFill>
              <a:latin typeface="Baskerville Old Face" pitchFamily="18" charset="0"/>
            </a:endParaRPr>
          </a:p>
          <a:p>
            <a:pPr algn="ctr"/>
            <a:r>
              <a:rPr lang="fr-FR" sz="4000" dirty="0" err="1" smtClean="0">
                <a:solidFill>
                  <a:srgbClr val="FFC000"/>
                </a:solidFill>
                <a:latin typeface="Baskerville Old Face" pitchFamily="18" charset="0"/>
              </a:rPr>
              <a:t>Sampona</a:t>
            </a:r>
            <a:r>
              <a:rPr lang="fr-FR" sz="4000" dirty="0" smtClean="0">
                <a:solidFill>
                  <a:srgbClr val="FFC000"/>
                </a:solidFill>
                <a:latin typeface="Baskerville Old Face" pitchFamily="18" charset="0"/>
              </a:rPr>
              <a:t> </a:t>
            </a:r>
            <a:r>
              <a:rPr lang="fr-FR" sz="4000" dirty="0" err="1" smtClean="0">
                <a:solidFill>
                  <a:srgbClr val="FFC000"/>
                </a:solidFill>
                <a:latin typeface="Baskerville Old Face" pitchFamily="18" charset="0"/>
              </a:rPr>
              <a:t>ny</a:t>
            </a:r>
            <a:r>
              <a:rPr lang="fr-FR" sz="4000" dirty="0" smtClean="0">
                <a:solidFill>
                  <a:srgbClr val="FFC000"/>
                </a:solidFill>
                <a:latin typeface="Baskerville Old Face" pitchFamily="18" charset="0"/>
              </a:rPr>
              <a:t> </a:t>
            </a:r>
            <a:r>
              <a:rPr lang="fr-FR" sz="4000" dirty="0" err="1" smtClean="0">
                <a:solidFill>
                  <a:srgbClr val="FFC000"/>
                </a:solidFill>
                <a:latin typeface="Baskerville Old Face" pitchFamily="18" charset="0"/>
              </a:rPr>
              <a:t>fiangonana</a:t>
            </a:r>
            <a:r>
              <a:rPr lang="fr-FR" sz="4000" dirty="0" smtClean="0">
                <a:solidFill>
                  <a:srgbClr val="FFC000"/>
                </a:solidFill>
                <a:latin typeface="Baskerville Old Face" pitchFamily="18" charset="0"/>
              </a:rPr>
              <a:t> </a:t>
            </a:r>
            <a:r>
              <a:rPr lang="fr-FR" sz="4000" dirty="0" err="1" smtClean="0">
                <a:solidFill>
                  <a:srgbClr val="FFC000"/>
                </a:solidFill>
                <a:latin typeface="Baskerville Old Face" pitchFamily="18" charset="0"/>
              </a:rPr>
              <a:t>raha</a:t>
            </a:r>
            <a:r>
              <a:rPr lang="fr-FR" sz="4000" dirty="0" smtClean="0">
                <a:solidFill>
                  <a:srgbClr val="FFC000"/>
                </a:solidFill>
                <a:latin typeface="Baskerville Old Face" pitchFamily="18" charset="0"/>
              </a:rPr>
              <a:t> </a:t>
            </a:r>
            <a:r>
              <a:rPr lang="fr-FR" sz="4000" dirty="0" err="1" smtClean="0">
                <a:solidFill>
                  <a:srgbClr val="FFC000"/>
                </a:solidFill>
                <a:latin typeface="Baskerville Old Face" pitchFamily="18" charset="0"/>
              </a:rPr>
              <a:t>mitovy</a:t>
            </a:r>
            <a:r>
              <a:rPr lang="fr-FR" sz="4000" dirty="0" smtClean="0">
                <a:solidFill>
                  <a:srgbClr val="FFC000"/>
                </a:solidFill>
                <a:latin typeface="Baskerville Old Face" pitchFamily="18" charset="0"/>
              </a:rPr>
              <a:t> </a:t>
            </a:r>
            <a:r>
              <a:rPr lang="fr-FR" sz="4000" dirty="0" err="1" smtClean="0">
                <a:solidFill>
                  <a:srgbClr val="FFC000"/>
                </a:solidFill>
                <a:latin typeface="Baskerville Old Face" pitchFamily="18" charset="0"/>
              </a:rPr>
              <a:t>daholo</a:t>
            </a:r>
            <a:r>
              <a:rPr lang="fr-FR" sz="4000" dirty="0" smtClean="0">
                <a:solidFill>
                  <a:srgbClr val="FFC000"/>
                </a:solidFill>
                <a:latin typeface="Baskerville Old Face" pitchFamily="18" charset="0"/>
              </a:rPr>
              <a:t> </a:t>
            </a:r>
            <a:r>
              <a:rPr lang="fr-FR" sz="4000" dirty="0" err="1" smtClean="0">
                <a:solidFill>
                  <a:srgbClr val="FFC000"/>
                </a:solidFill>
                <a:latin typeface="Baskerville Old Face" pitchFamily="18" charset="0"/>
              </a:rPr>
              <a:t>ny</a:t>
            </a:r>
            <a:r>
              <a:rPr lang="fr-FR" sz="4000" dirty="0" smtClean="0">
                <a:solidFill>
                  <a:srgbClr val="FFC000"/>
                </a:solidFill>
                <a:latin typeface="Baskerville Old Face" pitchFamily="18" charset="0"/>
              </a:rPr>
              <a:t> </a:t>
            </a:r>
            <a:r>
              <a:rPr lang="fr-FR" sz="4000" dirty="0" err="1" smtClean="0">
                <a:solidFill>
                  <a:srgbClr val="FFC000"/>
                </a:solidFill>
                <a:latin typeface="Baskerville Old Face" pitchFamily="18" charset="0"/>
              </a:rPr>
              <a:t>mambra</a:t>
            </a:r>
            <a:r>
              <a:rPr lang="fr-FR" sz="4000" dirty="0" smtClean="0">
                <a:solidFill>
                  <a:srgbClr val="FFC000"/>
                </a:solidFill>
                <a:latin typeface="Baskerville Old Face" pitchFamily="18" charset="0"/>
              </a:rPr>
              <a:t> </a:t>
            </a:r>
            <a:r>
              <a:rPr lang="fr-FR" sz="4000" dirty="0" err="1" smtClean="0">
                <a:solidFill>
                  <a:srgbClr val="FFC000"/>
                </a:solidFill>
                <a:latin typeface="Baskerville Old Face" pitchFamily="18" charset="0"/>
              </a:rPr>
              <a:t>ao</a:t>
            </a:r>
            <a:r>
              <a:rPr lang="fr-FR" sz="4000" dirty="0" smtClean="0">
                <a:solidFill>
                  <a:srgbClr val="FFC000"/>
                </a:solidFill>
                <a:latin typeface="Baskerville Old Face" pitchFamily="18" charset="0"/>
              </a:rPr>
              <a:t>. </a:t>
            </a:r>
            <a:endParaRPr lang="fr-FR" sz="4000" dirty="0">
              <a:solidFill>
                <a:srgbClr val="FFC000"/>
              </a:solidFill>
              <a:latin typeface="Baskerville Old Face" pitchFamily="18" charset="0"/>
            </a:endParaRPr>
          </a:p>
        </p:txBody>
      </p:sp>
    </p:spTree>
    <p:extLst>
      <p:ext uri="{BB962C8B-B14F-4D97-AF65-F5344CB8AC3E}">
        <p14:creationId xmlns:p14="http://schemas.microsoft.com/office/powerpoint/2010/main" val="999230025"/>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5296</TotalTime>
  <Words>695</Words>
  <Application>Microsoft Office PowerPoint</Application>
  <PresentationFormat>Affichage à l'écran (4:3)</PresentationFormat>
  <Paragraphs>190</Paragraphs>
  <Slides>21</Slides>
  <Notes>0</Notes>
  <HiddenSlides>0</HiddenSlides>
  <MMClips>0</MMClips>
  <ScaleCrop>false</ScaleCrop>
  <HeadingPairs>
    <vt:vector size="4" baseType="variant">
      <vt:variant>
        <vt:lpstr>Thème</vt:lpstr>
      </vt:variant>
      <vt:variant>
        <vt:i4>1</vt:i4>
      </vt:variant>
      <vt:variant>
        <vt:lpstr>Titres des diapositives</vt:lpstr>
      </vt:variant>
      <vt:variant>
        <vt:i4>21</vt:i4>
      </vt:variant>
    </vt:vector>
  </HeadingPairs>
  <TitlesOfParts>
    <vt:vector size="22" baseType="lpstr">
      <vt:lpstr>1_Office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mandrax</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Pasteur</dc:creator>
  <cp:lastModifiedBy>Pierrot</cp:lastModifiedBy>
  <cp:revision>38</cp:revision>
  <dcterms:created xsi:type="dcterms:W3CDTF">2012-06-23T05:09:14Z</dcterms:created>
  <dcterms:modified xsi:type="dcterms:W3CDTF">2013-01-05T14:49:26Z</dcterms:modified>
</cp:coreProperties>
</file>